
<file path=[Content_Types].xml><?xml version="1.0" encoding="utf-8"?>
<Types xmlns="http://schemas.openxmlformats.org/package/2006/content-types">
  <Default Extension="png" ContentType="image/png"/>
  <Default Extension="webp"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8" r:id="rId2"/>
    <p:sldId id="259" r:id="rId3"/>
    <p:sldId id="289" r:id="rId4"/>
    <p:sldId id="260" r:id="rId5"/>
    <p:sldId id="266" r:id="rId6"/>
    <p:sldId id="275" r:id="rId7"/>
    <p:sldId id="276" r:id="rId8"/>
    <p:sldId id="270" r:id="rId9"/>
    <p:sldId id="267" r:id="rId10"/>
    <p:sldId id="272" r:id="rId11"/>
    <p:sldId id="271" r:id="rId12"/>
    <p:sldId id="273" r:id="rId13"/>
    <p:sldId id="274" r:id="rId14"/>
    <p:sldId id="277" r:id="rId15"/>
    <p:sldId id="278" r:id="rId16"/>
    <p:sldId id="268" r:id="rId17"/>
    <p:sldId id="279" r:id="rId18"/>
    <p:sldId id="280" r:id="rId19"/>
    <p:sldId id="282" r:id="rId20"/>
    <p:sldId id="281" r:id="rId21"/>
    <p:sldId id="283" r:id="rId22"/>
    <p:sldId id="269" r:id="rId23"/>
    <p:sldId id="284" r:id="rId24"/>
    <p:sldId id="285" r:id="rId25"/>
    <p:sldId id="286" r:id="rId26"/>
    <p:sldId id="261" r:id="rId27"/>
    <p:sldId id="288" r:id="rId28"/>
    <p:sldId id="290" r:id="rId29"/>
    <p:sldId id="293" r:id="rId30"/>
    <p:sldId id="292" r:id="rId31"/>
    <p:sldId id="300" r:id="rId32"/>
    <p:sldId id="302" r:id="rId33"/>
    <p:sldId id="301" r:id="rId34"/>
    <p:sldId id="303" r:id="rId35"/>
    <p:sldId id="319" r:id="rId36"/>
    <p:sldId id="304" r:id="rId37"/>
    <p:sldId id="305" r:id="rId38"/>
    <p:sldId id="306" r:id="rId39"/>
    <p:sldId id="307" r:id="rId40"/>
    <p:sldId id="320" r:id="rId41"/>
    <p:sldId id="321" r:id="rId42"/>
    <p:sldId id="322" r:id="rId43"/>
    <p:sldId id="323" r:id="rId44"/>
    <p:sldId id="324" r:id="rId45"/>
    <p:sldId id="325" r:id="rId46"/>
    <p:sldId id="328" r:id="rId47"/>
    <p:sldId id="326" r:id="rId48"/>
    <p:sldId id="327" r:id="rId49"/>
    <p:sldId id="330" r:id="rId50"/>
    <p:sldId id="333" r:id="rId51"/>
    <p:sldId id="331" r:id="rId52"/>
    <p:sldId id="332" r:id="rId53"/>
    <p:sldId id="336" r:id="rId54"/>
    <p:sldId id="344" r:id="rId55"/>
    <p:sldId id="345" r:id="rId56"/>
    <p:sldId id="337" r:id="rId57"/>
    <p:sldId id="348" r:id="rId58"/>
    <p:sldId id="347" r:id="rId59"/>
    <p:sldId id="338" r:id="rId60"/>
    <p:sldId id="350"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61" autoAdjust="0"/>
  </p:normalViewPr>
  <p:slideViewPr>
    <p:cSldViewPr snapToGrid="0" showGuides="1">
      <p:cViewPr varScale="1">
        <p:scale>
          <a:sx n="86" d="100"/>
          <a:sy n="86" d="100"/>
        </p:scale>
        <p:origin x="100" y="85"/>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4C4605-D5EF-4447-AE2A-2CBE2FC3CB2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zh-CN" altLang="en-US"/>
        </a:p>
      </dgm:t>
    </dgm:pt>
    <dgm:pt modelId="{AE0B396D-6DB0-4725-9554-D3E3EDE21FD4}">
      <dgm:prSet phldrT="[文本]" custT="1"/>
      <dgm:spPr/>
      <dgm:t>
        <a:bodyPr/>
        <a:lstStyle/>
        <a:p>
          <a:r>
            <a:rPr lang="zh-CN" altLang="en-US" sz="1800" b="1"/>
            <a:t>基因预测</a:t>
          </a:r>
        </a:p>
      </dgm:t>
    </dgm:pt>
    <dgm:pt modelId="{E6D07EB2-B34D-4759-BC34-07C3D4C8F012}" type="parTrans" cxnId="{7C6A25EA-1F01-4944-9C2D-ABCD845398EB}">
      <dgm:prSet/>
      <dgm:spPr/>
      <dgm:t>
        <a:bodyPr/>
        <a:lstStyle/>
        <a:p>
          <a:endParaRPr lang="zh-CN" altLang="en-US"/>
        </a:p>
      </dgm:t>
    </dgm:pt>
    <dgm:pt modelId="{FCD59DC4-1389-4DD9-8BA7-999F084B2D4D}" type="sibTrans" cxnId="{7C6A25EA-1F01-4944-9C2D-ABCD845398EB}">
      <dgm:prSet/>
      <dgm:spPr/>
      <dgm:t>
        <a:bodyPr/>
        <a:lstStyle/>
        <a:p>
          <a:endParaRPr lang="zh-CN" altLang="en-US"/>
        </a:p>
      </dgm:t>
    </dgm:pt>
    <dgm:pt modelId="{36A5C653-FB24-450F-83C6-5CDBD39A5063}">
      <dgm:prSet phldrT="[文本]" custT="1"/>
      <dgm:spPr/>
      <dgm:t>
        <a:bodyPr/>
        <a:lstStyle/>
        <a:p>
          <a:pPr>
            <a:lnSpc>
              <a:spcPct val="70000"/>
            </a:lnSpc>
            <a:spcAft>
              <a:spcPts val="0"/>
            </a:spcAft>
            <a:buFont typeface="+mj-lt"/>
            <a:buAutoNum type="arabicPeriod"/>
          </a:pPr>
          <a:r>
            <a:rPr lang="zh-CN" altLang="en-US" sz="1400" b="1" spc="-100" baseline="0"/>
            <a:t>相似性预测</a:t>
          </a:r>
        </a:p>
      </dgm:t>
    </dgm:pt>
    <dgm:pt modelId="{B3058CEC-E60A-4F93-A65D-075CA92A5363}" type="parTrans" cxnId="{6D101943-C40D-4526-BC90-E4D3CE2258A5}">
      <dgm:prSet/>
      <dgm:spPr/>
      <dgm:t>
        <a:bodyPr/>
        <a:lstStyle/>
        <a:p>
          <a:endParaRPr lang="zh-CN" altLang="en-US"/>
        </a:p>
      </dgm:t>
    </dgm:pt>
    <dgm:pt modelId="{7B5ECAC1-9FAF-4A7D-92F7-47FF749E6983}" type="sibTrans" cxnId="{6D101943-C40D-4526-BC90-E4D3CE2258A5}">
      <dgm:prSet/>
      <dgm:spPr/>
      <dgm:t>
        <a:bodyPr/>
        <a:lstStyle/>
        <a:p>
          <a:endParaRPr lang="zh-CN" altLang="en-US"/>
        </a:p>
      </dgm:t>
    </dgm:pt>
    <dgm:pt modelId="{9A513DB1-773E-4B21-A8A5-670E8A15CA34}">
      <dgm:prSet phldrT="[文本]" custT="1"/>
      <dgm:spPr/>
      <dgm:t>
        <a:bodyPr/>
        <a:lstStyle/>
        <a:p>
          <a:r>
            <a:rPr lang="zh-CN" altLang="en-US" sz="1800" b="1"/>
            <a:t>蛋白基本注释</a:t>
          </a:r>
        </a:p>
      </dgm:t>
    </dgm:pt>
    <dgm:pt modelId="{ED025A11-E1B1-4EE2-838F-1D9F165BD754}" type="parTrans" cxnId="{A2C72124-A610-4AB6-AF75-63E74EB14F40}">
      <dgm:prSet/>
      <dgm:spPr/>
      <dgm:t>
        <a:bodyPr/>
        <a:lstStyle/>
        <a:p>
          <a:endParaRPr lang="zh-CN" altLang="en-US"/>
        </a:p>
      </dgm:t>
    </dgm:pt>
    <dgm:pt modelId="{4B25D1B5-E5D0-4A6C-991A-8FA5376A7F6C}" type="sibTrans" cxnId="{A2C72124-A610-4AB6-AF75-63E74EB14F40}">
      <dgm:prSet/>
      <dgm:spPr/>
      <dgm:t>
        <a:bodyPr/>
        <a:lstStyle/>
        <a:p>
          <a:endParaRPr lang="zh-CN" altLang="en-US"/>
        </a:p>
      </dgm:t>
    </dgm:pt>
    <dgm:pt modelId="{7FBD1C3F-1876-4EDE-B413-D775A6670321}">
      <dgm:prSet phldrT="[文本]" custT="1"/>
      <dgm:spPr/>
      <dgm:t>
        <a:bodyPr/>
        <a:lstStyle/>
        <a:p>
          <a:pPr>
            <a:lnSpc>
              <a:spcPct val="70000"/>
            </a:lnSpc>
            <a:spcAft>
              <a:spcPts val="0"/>
            </a:spcAft>
            <a:buFont typeface="+mj-lt"/>
            <a:buAutoNum type="arabicPeriod"/>
          </a:pPr>
          <a:r>
            <a:rPr lang="zh-CN" altLang="en-US" sz="1400" b="1" spc="-100" baseline="0"/>
            <a:t>从头预测</a:t>
          </a:r>
        </a:p>
      </dgm:t>
    </dgm:pt>
    <dgm:pt modelId="{FF2B2CDE-865F-4290-A80B-B5FC285F5BF2}" type="parTrans" cxnId="{90B68ED7-FFF3-471B-9293-E9DE0B4AFAFA}">
      <dgm:prSet/>
      <dgm:spPr/>
      <dgm:t>
        <a:bodyPr/>
        <a:lstStyle/>
        <a:p>
          <a:endParaRPr lang="zh-CN" altLang="en-US"/>
        </a:p>
      </dgm:t>
    </dgm:pt>
    <dgm:pt modelId="{206DE0F0-B4CF-445B-B9A7-00CBAF4D0654}" type="sibTrans" cxnId="{90B68ED7-FFF3-471B-9293-E9DE0B4AFAFA}">
      <dgm:prSet/>
      <dgm:spPr/>
      <dgm:t>
        <a:bodyPr/>
        <a:lstStyle/>
        <a:p>
          <a:endParaRPr lang="zh-CN" altLang="en-US"/>
        </a:p>
      </dgm:t>
    </dgm:pt>
    <dgm:pt modelId="{6EEE355F-CDCD-4C13-B5FD-CF723AA49BA7}">
      <dgm:prSet phldrT="[文本]" custT="1"/>
      <dgm:spPr/>
      <dgm:t>
        <a:bodyPr/>
        <a:lstStyle/>
        <a:p>
          <a:r>
            <a:rPr lang="zh-CN" altLang="en-US" sz="1800" b="1"/>
            <a:t>基因组及基因高级注释</a:t>
          </a:r>
        </a:p>
      </dgm:t>
    </dgm:pt>
    <dgm:pt modelId="{E83A8544-1C51-4303-8F61-A6D71463B7F5}" type="parTrans" cxnId="{88A43285-91AF-4DB0-9B80-73C8CDDB3E7B}">
      <dgm:prSet/>
      <dgm:spPr/>
      <dgm:t>
        <a:bodyPr/>
        <a:lstStyle/>
        <a:p>
          <a:endParaRPr lang="zh-CN" altLang="en-US"/>
        </a:p>
      </dgm:t>
    </dgm:pt>
    <dgm:pt modelId="{CB0E6B70-1158-4740-87FD-B1A2E841293C}" type="sibTrans" cxnId="{88A43285-91AF-4DB0-9B80-73C8CDDB3E7B}">
      <dgm:prSet/>
      <dgm:spPr/>
      <dgm:t>
        <a:bodyPr/>
        <a:lstStyle/>
        <a:p>
          <a:endParaRPr lang="zh-CN" altLang="en-US"/>
        </a:p>
      </dgm:t>
    </dgm:pt>
    <dgm:pt modelId="{79873178-167F-48B2-ADC4-D0AEEABE79DF}">
      <dgm:prSet phldrT="[文本]" custT="1"/>
      <dgm:spPr/>
      <dgm:t>
        <a:bodyPr/>
        <a:lstStyle/>
        <a:p>
          <a:pPr>
            <a:lnSpc>
              <a:spcPct val="70000"/>
            </a:lnSpc>
            <a:spcAft>
              <a:spcPts val="0"/>
            </a:spcAft>
          </a:pPr>
          <a:r>
            <a:rPr lang="zh-CN" altLang="en-US" sz="1400" spc="-100" baseline="0"/>
            <a:t>已知的 </a:t>
          </a:r>
          <a:r>
            <a:rPr lang="en-US" altLang="en-US" sz="1400" spc="-100" baseline="0"/>
            <a:t>mRNA </a:t>
          </a:r>
          <a:r>
            <a:rPr lang="zh-CN" altLang="en-US" sz="1400" spc="-100" baseline="0"/>
            <a:t>或蛋白质序列为线索在</a:t>
          </a:r>
          <a:r>
            <a:rPr lang="en-US" altLang="en-US" sz="1400" spc="-100" baseline="0"/>
            <a:t>DNA </a:t>
          </a:r>
          <a:r>
            <a:rPr lang="zh-CN" altLang="en-US" sz="1400" spc="-100" baseline="0"/>
            <a:t>序列中搜寻</a:t>
          </a:r>
        </a:p>
      </dgm:t>
    </dgm:pt>
    <dgm:pt modelId="{9209849F-6763-4034-ABCE-756CB7F42973}" type="parTrans" cxnId="{2979F7C3-B5E4-406A-86DD-DADF8FBE387E}">
      <dgm:prSet/>
      <dgm:spPr/>
      <dgm:t>
        <a:bodyPr/>
        <a:lstStyle/>
        <a:p>
          <a:endParaRPr lang="zh-CN" altLang="en-US"/>
        </a:p>
      </dgm:t>
    </dgm:pt>
    <dgm:pt modelId="{A4C4924A-5BE5-4DAB-AFED-AF431DA2B23D}" type="sibTrans" cxnId="{2979F7C3-B5E4-406A-86DD-DADF8FBE387E}">
      <dgm:prSet/>
      <dgm:spPr/>
      <dgm:t>
        <a:bodyPr/>
        <a:lstStyle/>
        <a:p>
          <a:endParaRPr lang="zh-CN" altLang="en-US"/>
        </a:p>
      </dgm:t>
    </dgm:pt>
    <dgm:pt modelId="{D088AE58-4E9F-4B74-A712-6ECA3F3E37F6}">
      <dgm:prSet phldrT="[文本]" custT="1"/>
      <dgm:spPr/>
      <dgm:t>
        <a:bodyPr/>
        <a:lstStyle/>
        <a:p>
          <a:pPr>
            <a:lnSpc>
              <a:spcPct val="70000"/>
            </a:lnSpc>
            <a:spcAft>
              <a:spcPts val="0"/>
            </a:spcAft>
            <a:buFont typeface="Arial" panose="020B0604020202020204" pitchFamily="34" charset="0"/>
            <a:buChar char="•"/>
          </a:pPr>
          <a:r>
            <a:rPr lang="zh-CN" altLang="en-US" sz="1400" spc="-100" baseline="0"/>
            <a:t>利用统计学模型训练出相应参数（</a:t>
          </a:r>
          <a:r>
            <a:rPr lang="zh-CN" altLang="en-US" sz="1400" spc="-100" baseline="0">
              <a:solidFill>
                <a:srgbClr val="FF0000"/>
              </a:solidFill>
            </a:rPr>
            <a:t>原核生物主要的预测方式</a:t>
          </a:r>
          <a:r>
            <a:rPr lang="zh-CN" altLang="en-US" sz="1400" spc="-100" baseline="0"/>
            <a:t>）</a:t>
          </a:r>
        </a:p>
      </dgm:t>
    </dgm:pt>
    <dgm:pt modelId="{0CF479D8-8D8E-487A-B612-BDE3D575D403}" type="parTrans" cxnId="{F61C2FDC-BD64-4047-9FAD-51A232FF3249}">
      <dgm:prSet/>
      <dgm:spPr/>
      <dgm:t>
        <a:bodyPr/>
        <a:lstStyle/>
        <a:p>
          <a:endParaRPr lang="zh-CN" altLang="en-US"/>
        </a:p>
      </dgm:t>
    </dgm:pt>
    <dgm:pt modelId="{EF7E3958-FB1B-4757-95C3-BEAAFF28EDA2}" type="sibTrans" cxnId="{F61C2FDC-BD64-4047-9FAD-51A232FF3249}">
      <dgm:prSet/>
      <dgm:spPr/>
      <dgm:t>
        <a:bodyPr/>
        <a:lstStyle/>
        <a:p>
          <a:endParaRPr lang="zh-CN" altLang="en-US"/>
        </a:p>
      </dgm:t>
    </dgm:pt>
    <dgm:pt modelId="{F043BAB8-A5DF-4083-B09F-E11549100E51}">
      <dgm:prSet phldrT="[文本]" custT="1"/>
      <dgm:spPr/>
      <dgm:t>
        <a:bodyPr/>
        <a:lstStyle/>
        <a:p>
          <a:pPr>
            <a:lnSpc>
              <a:spcPct val="70000"/>
            </a:lnSpc>
            <a:spcAft>
              <a:spcPts val="0"/>
            </a:spcAft>
            <a:buFont typeface="+mj-lt"/>
            <a:buNone/>
          </a:pPr>
          <a:r>
            <a:rPr lang="zh-CN" altLang="en-US" sz="1400" b="1" spc="-100" baseline="0"/>
            <a:t>各数据库比对</a:t>
          </a:r>
        </a:p>
      </dgm:t>
    </dgm:pt>
    <dgm:pt modelId="{FD490357-7AC2-442C-8D19-FC57403945BF}" type="parTrans" cxnId="{6FE23F00-2B6B-495D-A324-5FE58545B22D}">
      <dgm:prSet/>
      <dgm:spPr/>
      <dgm:t>
        <a:bodyPr/>
        <a:lstStyle/>
        <a:p>
          <a:endParaRPr lang="zh-CN" altLang="en-US"/>
        </a:p>
      </dgm:t>
    </dgm:pt>
    <dgm:pt modelId="{4F32C90A-6FB2-4BF6-A6B9-B0B6CF7F29B0}" type="sibTrans" cxnId="{6FE23F00-2B6B-495D-A324-5FE58545B22D}">
      <dgm:prSet/>
      <dgm:spPr/>
      <dgm:t>
        <a:bodyPr/>
        <a:lstStyle/>
        <a:p>
          <a:endParaRPr lang="zh-CN" altLang="en-US"/>
        </a:p>
      </dgm:t>
    </dgm:pt>
    <dgm:pt modelId="{2741DA6C-643E-4E1F-ADF8-AEC65658DC0A}">
      <dgm:prSet phldrT="[文本]" custT="1"/>
      <dgm:spPr/>
      <dgm:t>
        <a:bodyPr/>
        <a:lstStyle/>
        <a:p>
          <a:pPr>
            <a:lnSpc>
              <a:spcPct val="70000"/>
            </a:lnSpc>
            <a:spcAft>
              <a:spcPts val="0"/>
            </a:spcAft>
            <a:buFont typeface="Arial" panose="020B0604020202020204" pitchFamily="34" charset="0"/>
            <a:buChar char="•"/>
          </a:pPr>
          <a:r>
            <a:rPr lang="zh-CN" altLang="en-US" sz="1400" spc="-100" baseline="0"/>
            <a:t>基于</a:t>
          </a:r>
          <a:r>
            <a:rPr lang="en-US" altLang="en-US" sz="1400" spc="-100" baseline="0"/>
            <a:t>BLAST</a:t>
          </a:r>
          <a:r>
            <a:rPr lang="zh-CN" altLang="en-US" sz="1400" spc="-100" baseline="0"/>
            <a:t>算法将样本物种的蛋白序列与公共数据</a:t>
          </a:r>
          <a:r>
            <a:rPr lang="en-US" altLang="en-US" sz="1400" spc="-100" baseline="0"/>
            <a:t>gene</a:t>
          </a:r>
          <a:r>
            <a:rPr lang="zh-CN" altLang="en-US" sz="1400" spc="-100" baseline="0"/>
            <a:t>进行比较，通过</a:t>
          </a:r>
          <a:r>
            <a:rPr lang="en-US" altLang="en-US" sz="1400" spc="-100" baseline="0"/>
            <a:t>gene</a:t>
          </a:r>
          <a:r>
            <a:rPr lang="zh-CN" altLang="en-US" sz="1400" spc="-100" baseline="0"/>
            <a:t>的相似性进行功能注释 </a:t>
          </a:r>
          <a:r>
            <a:rPr lang="en-US" altLang="zh-CN" sz="1400" spc="-100" baseline="0"/>
            <a:t>(</a:t>
          </a:r>
          <a:r>
            <a:rPr lang="zh-CN" altLang="en-US" sz="1400" spc="-100" baseline="0"/>
            <a:t>蛋白水平</a:t>
          </a:r>
          <a:r>
            <a:rPr lang="zh-CN" altLang="zh-CN" sz="1400" b="0" spc="-100" baseline="0">
              <a:solidFill>
                <a:srgbClr val="FF0000"/>
              </a:solidFill>
            </a:rPr>
            <a:t>相似度</a:t>
          </a:r>
          <a:r>
            <a:rPr lang="en-US" altLang="zh-CN" sz="1400" b="0" spc="-100" baseline="0">
              <a:solidFill>
                <a:srgbClr val="FF0000"/>
              </a:solidFill>
            </a:rPr>
            <a:t>&gt;30%</a:t>
          </a:r>
          <a:r>
            <a:rPr lang="zh-CN" altLang="en-US" sz="1400" spc="-100" baseline="0"/>
            <a:t>，</a:t>
          </a:r>
          <a:r>
            <a:rPr lang="en-US" altLang="zh-CN" sz="1400" spc="-100" baseline="0">
              <a:solidFill>
                <a:srgbClr val="FF0000"/>
              </a:solidFill>
            </a:rPr>
            <a:t>evalue&lt;1e-5</a:t>
          </a:r>
          <a:r>
            <a:rPr lang="zh-CN" altLang="zh-CN" sz="1400" spc="-100" baseline="0"/>
            <a:t>的注释</a:t>
          </a:r>
          <a:r>
            <a:rPr lang="en-US" altLang="zh-CN" sz="1400" spc="-100" baseline="0"/>
            <a:t>)</a:t>
          </a:r>
          <a:endParaRPr lang="zh-CN" altLang="en-US" sz="1400" spc="-100" baseline="0"/>
        </a:p>
      </dgm:t>
    </dgm:pt>
    <dgm:pt modelId="{AC2B8301-0E4E-4AFF-BAA8-66F2FCB9455F}" type="parTrans" cxnId="{8AAE10BF-7336-448C-9564-A69ACE8BD0C0}">
      <dgm:prSet/>
      <dgm:spPr/>
      <dgm:t>
        <a:bodyPr/>
        <a:lstStyle/>
        <a:p>
          <a:endParaRPr lang="zh-CN" altLang="en-US"/>
        </a:p>
      </dgm:t>
    </dgm:pt>
    <dgm:pt modelId="{B0BCAA7F-B1F4-4D7D-B912-00120BFEC001}" type="sibTrans" cxnId="{8AAE10BF-7336-448C-9564-A69ACE8BD0C0}">
      <dgm:prSet/>
      <dgm:spPr/>
      <dgm:t>
        <a:bodyPr/>
        <a:lstStyle/>
        <a:p>
          <a:endParaRPr lang="zh-CN" altLang="en-US"/>
        </a:p>
      </dgm:t>
    </dgm:pt>
    <dgm:pt modelId="{E5D5C991-63F7-404E-A19B-BBBE5AC876B4}">
      <dgm:prSet phldrT="[文本]" custT="1"/>
      <dgm:spPr/>
      <dgm:t>
        <a:bodyPr/>
        <a:lstStyle/>
        <a:p>
          <a:pPr>
            <a:lnSpc>
              <a:spcPct val="70000"/>
            </a:lnSpc>
            <a:spcAft>
              <a:spcPts val="0"/>
            </a:spcAft>
            <a:buFont typeface="Arial" panose="020B0604020202020204" pitchFamily="34" charset="0"/>
            <a:buChar char="•"/>
          </a:pPr>
          <a:r>
            <a:rPr lang="en-US" altLang="zh-CN" sz="1400" spc="-100" baseline="0"/>
            <a:t>NR</a:t>
          </a:r>
          <a:r>
            <a:rPr lang="zh-CN" altLang="en-US" sz="1400" spc="-100" baseline="0"/>
            <a:t>、</a:t>
          </a:r>
          <a:r>
            <a:rPr lang="en-US" altLang="en-US" sz="1400" spc="-100" baseline="0"/>
            <a:t>EggNOG</a:t>
          </a:r>
          <a:r>
            <a:rPr lang="zh-CN" altLang="en-US" sz="1400" spc="-100" baseline="0"/>
            <a:t>，</a:t>
          </a:r>
          <a:r>
            <a:rPr lang="en-US" altLang="zh-CN" sz="1400" spc="-100" baseline="0"/>
            <a:t>COG</a:t>
          </a:r>
          <a:r>
            <a:rPr lang="zh-CN" altLang="en-US" sz="1400" spc="-100" baseline="0"/>
            <a:t>、</a:t>
          </a:r>
          <a:r>
            <a:rPr lang="en-US" altLang="en-US" sz="1400" spc="-100" baseline="0"/>
            <a:t>Swissprot</a:t>
          </a:r>
          <a:r>
            <a:rPr lang="zh-CN" altLang="en-US" sz="1400" spc="-100" baseline="0"/>
            <a:t>、</a:t>
          </a:r>
          <a:r>
            <a:rPr lang="en-US" altLang="en-US" sz="1400" spc="-100" baseline="0"/>
            <a:t>GO</a:t>
          </a:r>
          <a:r>
            <a:rPr lang="zh-CN" altLang="en-US" sz="1400" spc="-100" baseline="0"/>
            <a:t>、</a:t>
          </a:r>
          <a:r>
            <a:rPr lang="en-US" altLang="en-US" sz="1400" spc="-100" baseline="0"/>
            <a:t>KEGG</a:t>
          </a:r>
          <a:endParaRPr lang="zh-CN" altLang="en-US" sz="1400" spc="-100" baseline="0"/>
        </a:p>
      </dgm:t>
    </dgm:pt>
    <dgm:pt modelId="{B12FD8B2-E23A-4549-BC5F-73CEBDCAFF1A}" type="parTrans" cxnId="{32623ADB-4444-461B-9032-D5B6D6CD1B4F}">
      <dgm:prSet/>
      <dgm:spPr/>
      <dgm:t>
        <a:bodyPr/>
        <a:lstStyle/>
        <a:p>
          <a:endParaRPr lang="zh-CN" altLang="en-US"/>
        </a:p>
      </dgm:t>
    </dgm:pt>
    <dgm:pt modelId="{C6DB7434-7B55-440C-B628-C22405ED0FFC}" type="sibTrans" cxnId="{32623ADB-4444-461B-9032-D5B6D6CD1B4F}">
      <dgm:prSet/>
      <dgm:spPr/>
      <dgm:t>
        <a:bodyPr/>
        <a:lstStyle/>
        <a:p>
          <a:endParaRPr lang="zh-CN" altLang="en-US"/>
        </a:p>
      </dgm:t>
    </dgm:pt>
    <dgm:pt modelId="{80C695EA-334C-40E2-8F19-CDEC02A39643}">
      <dgm:prSet phldrT="[文本]" custT="1"/>
      <dgm:spPr/>
      <dgm:t>
        <a:bodyPr/>
        <a:lstStyle/>
        <a:p>
          <a:pPr>
            <a:lnSpc>
              <a:spcPct val="70000"/>
            </a:lnSpc>
            <a:spcAft>
              <a:spcPts val="0"/>
            </a:spcAft>
            <a:buFont typeface="+mj-lt"/>
            <a:buAutoNum type="arabicPeriod"/>
          </a:pPr>
          <a:r>
            <a:rPr lang="zh-CN" altLang="en-US" sz="1400" b="1" spc="-100" baseline="0"/>
            <a:t>基因岛</a:t>
          </a:r>
        </a:p>
      </dgm:t>
    </dgm:pt>
    <dgm:pt modelId="{D4DD64C4-A7F1-4687-B8CF-1F0C73061F4F}" type="parTrans" cxnId="{2A796832-89C8-4C7A-94A7-8915CCB4F0EB}">
      <dgm:prSet/>
      <dgm:spPr/>
      <dgm:t>
        <a:bodyPr/>
        <a:lstStyle/>
        <a:p>
          <a:endParaRPr lang="zh-CN" altLang="en-US"/>
        </a:p>
      </dgm:t>
    </dgm:pt>
    <dgm:pt modelId="{25AB4D6A-52F5-4CD1-8792-41324E6B5720}" type="sibTrans" cxnId="{2A796832-89C8-4C7A-94A7-8915CCB4F0EB}">
      <dgm:prSet/>
      <dgm:spPr/>
      <dgm:t>
        <a:bodyPr/>
        <a:lstStyle/>
        <a:p>
          <a:endParaRPr lang="zh-CN" altLang="en-US"/>
        </a:p>
      </dgm:t>
    </dgm:pt>
    <dgm:pt modelId="{DE21A1E8-20D5-45F1-8BE6-B855B6431C7A}">
      <dgm:prSet phldrT="[文本]" custT="1"/>
      <dgm:spPr/>
      <dgm:t>
        <a:bodyPr/>
        <a:lstStyle/>
        <a:p>
          <a:pPr>
            <a:lnSpc>
              <a:spcPct val="70000"/>
            </a:lnSpc>
            <a:spcAft>
              <a:spcPts val="0"/>
            </a:spcAft>
            <a:buFont typeface="+mj-lt"/>
            <a:buAutoNum type="arabicPeriod"/>
          </a:pPr>
          <a:r>
            <a:rPr lang="zh-CN" altLang="en-US" sz="1400" b="1" spc="-100" baseline="0"/>
            <a:t>毒力因子</a:t>
          </a:r>
          <a:r>
            <a:rPr lang="en-US" altLang="zh-CN" sz="1400" b="1" spc="-100" baseline="0"/>
            <a:t>, </a:t>
          </a:r>
          <a:r>
            <a:rPr lang="zh-CN" altLang="en-US" sz="1400" b="1" spc="-100" baseline="0"/>
            <a:t>耐药基因</a:t>
          </a:r>
        </a:p>
      </dgm:t>
    </dgm:pt>
    <dgm:pt modelId="{57C8E7CA-CBE6-4C06-8701-A9886FE3CEA7}" type="parTrans" cxnId="{BD0398FB-9C82-4A68-BC23-1236079978AC}">
      <dgm:prSet/>
      <dgm:spPr/>
      <dgm:t>
        <a:bodyPr/>
        <a:lstStyle/>
        <a:p>
          <a:endParaRPr lang="zh-CN" altLang="en-US"/>
        </a:p>
      </dgm:t>
    </dgm:pt>
    <dgm:pt modelId="{408D2D79-13B4-42C1-9602-8CF89FCFB4D5}" type="sibTrans" cxnId="{BD0398FB-9C82-4A68-BC23-1236079978AC}">
      <dgm:prSet/>
      <dgm:spPr/>
      <dgm:t>
        <a:bodyPr/>
        <a:lstStyle/>
        <a:p>
          <a:endParaRPr lang="zh-CN" altLang="en-US"/>
        </a:p>
      </dgm:t>
    </dgm:pt>
    <dgm:pt modelId="{803B44B4-57A4-4B70-B24A-1E4F66476DB6}">
      <dgm:prSet phldrT="[文本]" custT="1"/>
      <dgm:spPr/>
      <dgm:t>
        <a:bodyPr/>
        <a:lstStyle/>
        <a:p>
          <a:pPr>
            <a:lnSpc>
              <a:spcPct val="70000"/>
            </a:lnSpc>
            <a:spcAft>
              <a:spcPts val="0"/>
            </a:spcAft>
          </a:pPr>
          <a:r>
            <a:rPr lang="zh-CN" altLang="en-US" sz="1400" b="0" spc="-100" baseline="0"/>
            <a:t>毒力因子包括细菌毒素</a:t>
          </a:r>
          <a:r>
            <a:rPr lang="en-US" altLang="en-US" sz="1400" b="0" spc="-100" baseline="0"/>
            <a:t>,</a:t>
          </a:r>
          <a:r>
            <a:rPr lang="zh-CN" altLang="en-US" sz="1400" b="0" spc="-100" baseline="0"/>
            <a:t> 附着相关的表面蛋白</a:t>
          </a:r>
          <a:r>
            <a:rPr lang="en-US" altLang="en-US" sz="1400" b="0" spc="-100" baseline="0"/>
            <a:t>,</a:t>
          </a:r>
          <a:r>
            <a:rPr lang="zh-CN" altLang="en-US" sz="1400" b="0" spc="-100" baseline="0"/>
            <a:t> 水解酶等，工具</a:t>
          </a:r>
          <a:r>
            <a:rPr lang="en-US" altLang="en-US" sz="1400" b="0" spc="-100" baseline="0">
              <a:solidFill>
                <a:srgbClr val="FF0000"/>
              </a:solidFill>
            </a:rPr>
            <a:t>VFDB</a:t>
          </a:r>
          <a:endParaRPr lang="zh-CN" altLang="en-US" sz="1400" b="0" spc="-100" baseline="0"/>
        </a:p>
      </dgm:t>
    </dgm:pt>
    <dgm:pt modelId="{EC035822-42EE-4661-B51E-F50D47C2E79C}" type="parTrans" cxnId="{97B1B92D-35DC-4E0F-9DF8-079B3B593720}">
      <dgm:prSet/>
      <dgm:spPr/>
      <dgm:t>
        <a:bodyPr/>
        <a:lstStyle/>
        <a:p>
          <a:endParaRPr lang="zh-CN" altLang="en-US"/>
        </a:p>
      </dgm:t>
    </dgm:pt>
    <dgm:pt modelId="{8A49D5C0-221A-4EBC-ADFB-7113DDF1E88F}" type="sibTrans" cxnId="{97B1B92D-35DC-4E0F-9DF8-079B3B593720}">
      <dgm:prSet/>
      <dgm:spPr/>
      <dgm:t>
        <a:bodyPr/>
        <a:lstStyle/>
        <a:p>
          <a:endParaRPr lang="zh-CN" altLang="en-US"/>
        </a:p>
      </dgm:t>
    </dgm:pt>
    <dgm:pt modelId="{A1C2D4BE-1F38-49F4-8232-D0FB6CB00259}">
      <dgm:prSet phldrT="[文本]" custT="1"/>
      <dgm:spPr/>
      <dgm:t>
        <a:bodyPr/>
        <a:lstStyle/>
        <a:p>
          <a:pPr>
            <a:lnSpc>
              <a:spcPct val="90000"/>
            </a:lnSpc>
            <a:spcAft>
              <a:spcPct val="15000"/>
            </a:spcAft>
            <a:buFont typeface="Arial" panose="020B0604020202020204" pitchFamily="34" charset="0"/>
            <a:buChar char="•"/>
          </a:pPr>
          <a:endParaRPr lang="zh-CN" altLang="en-US" sz="1400" b="1"/>
        </a:p>
      </dgm:t>
    </dgm:pt>
    <dgm:pt modelId="{0EAA1F1E-37E1-4B29-81EC-048558060A04}" type="parTrans" cxnId="{91395D80-ECAF-414B-A079-7EC8DDEB4A94}">
      <dgm:prSet/>
      <dgm:spPr/>
      <dgm:t>
        <a:bodyPr/>
        <a:lstStyle/>
        <a:p>
          <a:endParaRPr lang="zh-CN" altLang="en-US"/>
        </a:p>
      </dgm:t>
    </dgm:pt>
    <dgm:pt modelId="{A3F726A5-AFAF-47A6-823E-9649E292D662}" type="sibTrans" cxnId="{91395D80-ECAF-414B-A079-7EC8DDEB4A94}">
      <dgm:prSet/>
      <dgm:spPr/>
      <dgm:t>
        <a:bodyPr/>
        <a:lstStyle/>
        <a:p>
          <a:endParaRPr lang="zh-CN" altLang="en-US"/>
        </a:p>
      </dgm:t>
    </dgm:pt>
    <dgm:pt modelId="{710087E4-B284-4FEB-A4A4-FAE00FD597B8}">
      <dgm:prSet phldrT="[文本]" custT="1"/>
      <dgm:spPr/>
      <dgm:t>
        <a:bodyPr/>
        <a:lstStyle/>
        <a:p>
          <a:pPr>
            <a:lnSpc>
              <a:spcPct val="70000"/>
            </a:lnSpc>
            <a:spcAft>
              <a:spcPts val="0"/>
            </a:spcAft>
          </a:pPr>
          <a:r>
            <a:rPr lang="zh-CN" altLang="en-US" sz="1400" b="0" i="0" spc="-100" baseline="0"/>
            <a:t>耐药基因赋予细菌抗生素耐受能力</a:t>
          </a:r>
          <a:r>
            <a:rPr lang="zh-CN" altLang="en-US" sz="1400" b="0" spc="-100" baseline="0"/>
            <a:t>工具</a:t>
          </a:r>
          <a:r>
            <a:rPr lang="en-US" altLang="zh-CN" sz="1400" b="0" spc="-100" baseline="0">
              <a:solidFill>
                <a:srgbClr val="FF0000"/>
              </a:solidFill>
            </a:rPr>
            <a:t>CARD</a:t>
          </a:r>
          <a:r>
            <a:rPr lang="zh-CN" altLang="en-US" sz="1400" b="0" spc="-100" baseline="0">
              <a:solidFill>
                <a:srgbClr val="FF0000"/>
              </a:solidFill>
            </a:rPr>
            <a:t>，</a:t>
          </a:r>
          <a:r>
            <a:rPr lang="en-US" altLang="en-US" sz="1400" b="0" spc="-100" baseline="0">
              <a:solidFill>
                <a:srgbClr val="FF0000"/>
              </a:solidFill>
            </a:rPr>
            <a:t>ARDB</a:t>
          </a:r>
          <a:r>
            <a:rPr lang="zh-CN" altLang="en-US" sz="1400" b="0" spc="-100" baseline="0">
              <a:solidFill>
                <a:srgbClr val="FF0000"/>
              </a:solidFill>
            </a:rPr>
            <a:t>（未更新），</a:t>
          </a:r>
          <a:r>
            <a:rPr lang="en-US" sz="1400" b="0" i="0" spc="-100" baseline="0">
              <a:solidFill>
                <a:srgbClr val="FF0000"/>
              </a:solidFill>
            </a:rPr>
            <a:t>ResFinder 4.1</a:t>
          </a:r>
          <a:endParaRPr lang="zh-CN" altLang="en-US" sz="1400" b="1" spc="-100" baseline="0"/>
        </a:p>
      </dgm:t>
    </dgm:pt>
    <dgm:pt modelId="{6BF8D1E5-A794-405E-8A13-6E78636F6E6B}" type="parTrans" cxnId="{2B759602-8A78-453C-801C-5B8F668187E7}">
      <dgm:prSet/>
      <dgm:spPr/>
      <dgm:t>
        <a:bodyPr/>
        <a:lstStyle/>
        <a:p>
          <a:endParaRPr lang="zh-CN" altLang="en-US"/>
        </a:p>
      </dgm:t>
    </dgm:pt>
    <dgm:pt modelId="{4232BE97-89B3-45E2-B107-5EDEBBB4E28A}" type="sibTrans" cxnId="{2B759602-8A78-453C-801C-5B8F668187E7}">
      <dgm:prSet/>
      <dgm:spPr/>
      <dgm:t>
        <a:bodyPr/>
        <a:lstStyle/>
        <a:p>
          <a:endParaRPr lang="zh-CN" altLang="en-US"/>
        </a:p>
      </dgm:t>
    </dgm:pt>
    <dgm:pt modelId="{A2586C36-1CB1-45E4-B274-C411C2558B3B}">
      <dgm:prSet phldrT="[文本]" custT="1"/>
      <dgm:spPr/>
      <dgm:t>
        <a:bodyPr/>
        <a:lstStyle/>
        <a:p>
          <a:pPr>
            <a:lnSpc>
              <a:spcPct val="70000"/>
            </a:lnSpc>
            <a:spcAft>
              <a:spcPts val="0"/>
            </a:spcAft>
            <a:buFont typeface="Arial" panose="020B0604020202020204" pitchFamily="34" charset="0"/>
            <a:buChar char="•"/>
          </a:pPr>
          <a:r>
            <a:rPr lang="zh-CN" altLang="en-US" sz="1400" b="0" spc="-100" baseline="0"/>
            <a:t>基因岛（</a:t>
          </a:r>
          <a:r>
            <a:rPr lang="en-US" altLang="en-US" sz="1400" b="0" spc="-100" baseline="0"/>
            <a:t>Genomics Islands</a:t>
          </a:r>
          <a:r>
            <a:rPr lang="zh-CN" altLang="en-US" sz="1400" b="0" spc="-100" baseline="0"/>
            <a:t>，</a:t>
          </a:r>
          <a:r>
            <a:rPr lang="en-US" altLang="en-US" sz="1400" b="0" spc="-100" baseline="0"/>
            <a:t>GIs</a:t>
          </a:r>
          <a:r>
            <a:rPr lang="zh-CN" altLang="en-US" sz="1400" b="0" spc="-100" baseline="0"/>
            <a:t>）是一些细菌、噬菌体或质粒中有横向起源迹象的一部分基因组。预测工具</a:t>
          </a:r>
          <a:r>
            <a:rPr lang="en-US" sz="1400" b="0" i="0" spc="-100" baseline="0">
              <a:solidFill>
                <a:srgbClr val="FF0000"/>
              </a:solidFill>
            </a:rPr>
            <a:t>IslandViewer 4 </a:t>
          </a:r>
          <a:endParaRPr lang="zh-CN" altLang="en-US" sz="1400" b="1" spc="-100" baseline="0"/>
        </a:p>
      </dgm:t>
    </dgm:pt>
    <dgm:pt modelId="{7907FB2F-6C03-444B-A9A2-CA5FE3160AB8}" type="parTrans" cxnId="{493675A7-17AC-470C-A21F-AA45D4A32094}">
      <dgm:prSet/>
      <dgm:spPr/>
      <dgm:t>
        <a:bodyPr/>
        <a:lstStyle/>
        <a:p>
          <a:endParaRPr lang="zh-CN" altLang="en-US"/>
        </a:p>
      </dgm:t>
    </dgm:pt>
    <dgm:pt modelId="{1C580AD5-F7E2-4623-B8BE-BEDAEC357577}" type="sibTrans" cxnId="{493675A7-17AC-470C-A21F-AA45D4A32094}">
      <dgm:prSet/>
      <dgm:spPr/>
      <dgm:t>
        <a:bodyPr/>
        <a:lstStyle/>
        <a:p>
          <a:endParaRPr lang="zh-CN" altLang="en-US"/>
        </a:p>
      </dgm:t>
    </dgm:pt>
    <dgm:pt modelId="{021AB9BD-A7F2-4BD9-8489-6C0F9B096856}">
      <dgm:prSet phldrT="[文本]" custT="1"/>
      <dgm:spPr/>
      <dgm:t>
        <a:bodyPr/>
        <a:lstStyle/>
        <a:p>
          <a:pPr>
            <a:lnSpc>
              <a:spcPct val="70000"/>
            </a:lnSpc>
            <a:spcAft>
              <a:spcPts val="0"/>
            </a:spcAft>
            <a:buFont typeface="+mj-lt"/>
            <a:buAutoNum type="arabicPeriod"/>
          </a:pPr>
          <a:r>
            <a:rPr lang="zh-CN" altLang="en-US" sz="1400" b="1" spc="-100" baseline="0"/>
            <a:t>碳水化合物酶</a:t>
          </a:r>
        </a:p>
      </dgm:t>
    </dgm:pt>
    <dgm:pt modelId="{51AF305D-278B-4619-ACC2-281136275D5C}" type="parTrans" cxnId="{6EAA65E1-B684-4036-9010-073A4DC37829}">
      <dgm:prSet/>
      <dgm:spPr/>
      <dgm:t>
        <a:bodyPr/>
        <a:lstStyle/>
        <a:p>
          <a:endParaRPr lang="zh-CN" altLang="en-US"/>
        </a:p>
      </dgm:t>
    </dgm:pt>
    <dgm:pt modelId="{A242EA13-01FA-4093-B1DC-1D68240DDD99}" type="sibTrans" cxnId="{6EAA65E1-B684-4036-9010-073A4DC37829}">
      <dgm:prSet/>
      <dgm:spPr/>
      <dgm:t>
        <a:bodyPr/>
        <a:lstStyle/>
        <a:p>
          <a:endParaRPr lang="zh-CN" altLang="en-US"/>
        </a:p>
      </dgm:t>
    </dgm:pt>
    <dgm:pt modelId="{E688E3B5-8E7B-433B-B1F6-C10E79D2790F}">
      <dgm:prSet phldrT="[文本]" custT="1"/>
      <dgm:spPr/>
      <dgm:t>
        <a:bodyPr/>
        <a:lstStyle/>
        <a:p>
          <a:pPr>
            <a:lnSpc>
              <a:spcPct val="70000"/>
            </a:lnSpc>
            <a:spcAft>
              <a:spcPts val="0"/>
            </a:spcAft>
            <a:buFont typeface="Arial" panose="020B0604020202020204" pitchFamily="34" charset="0"/>
            <a:buChar char="•"/>
          </a:pPr>
          <a:r>
            <a:rPr lang="en-US" altLang="en-US" sz="1400" b="0" spc="-100" baseline="0"/>
            <a:t>CAZy</a:t>
          </a:r>
          <a:r>
            <a:rPr lang="zh-CN" altLang="en-US" sz="1400" b="0" spc="-100" baseline="0"/>
            <a:t>碳水化合物酶相关的专业数据库，内容包括能催化碳水化合物降解、修饰、以及生物合成的相关酶系家工具</a:t>
          </a:r>
          <a:r>
            <a:rPr lang="en-US" altLang="en-US" sz="1400" b="0" spc="-100" baseline="0">
              <a:solidFill>
                <a:srgbClr val="FF0000"/>
              </a:solidFill>
            </a:rPr>
            <a:t>dbCAN</a:t>
          </a:r>
          <a:endParaRPr lang="zh-CN" altLang="en-US" sz="1400" b="0" spc="-100" baseline="0"/>
        </a:p>
      </dgm:t>
    </dgm:pt>
    <dgm:pt modelId="{EAA30E49-7DD8-42B4-8527-6A9A2FE18C74}" type="parTrans" cxnId="{A5CE9D7F-9647-46C9-8DD8-9C137A756102}">
      <dgm:prSet/>
      <dgm:spPr/>
      <dgm:t>
        <a:bodyPr/>
        <a:lstStyle/>
        <a:p>
          <a:endParaRPr lang="zh-CN" altLang="en-US"/>
        </a:p>
      </dgm:t>
    </dgm:pt>
    <dgm:pt modelId="{93D1E7AB-1E77-4FF2-9862-03D251546E5D}" type="sibTrans" cxnId="{A5CE9D7F-9647-46C9-8DD8-9C137A756102}">
      <dgm:prSet/>
      <dgm:spPr/>
      <dgm:t>
        <a:bodyPr/>
        <a:lstStyle/>
        <a:p>
          <a:endParaRPr lang="zh-CN" altLang="en-US"/>
        </a:p>
      </dgm:t>
    </dgm:pt>
    <dgm:pt modelId="{E7A4774A-8362-43F7-BFC4-2A86AD2C1429}">
      <dgm:prSet phldrT="[文本]" custT="1"/>
      <dgm:spPr/>
      <dgm:t>
        <a:bodyPr/>
        <a:lstStyle/>
        <a:p>
          <a:pPr>
            <a:lnSpc>
              <a:spcPct val="70000"/>
            </a:lnSpc>
            <a:spcAft>
              <a:spcPts val="0"/>
            </a:spcAft>
            <a:buFont typeface="+mj-lt"/>
            <a:buAutoNum type="arabicPeriod"/>
          </a:pPr>
          <a:r>
            <a:rPr lang="zh-CN" altLang="en-US" sz="1400" b="1" spc="-100" baseline="0"/>
            <a:t>次级代谢产物合成基因簇</a:t>
          </a:r>
        </a:p>
      </dgm:t>
    </dgm:pt>
    <dgm:pt modelId="{D195D925-A84F-4798-918F-03E58DBFC210}" type="parTrans" cxnId="{B98C98ED-5707-422D-80AC-F2EB7E3A675B}">
      <dgm:prSet/>
      <dgm:spPr/>
      <dgm:t>
        <a:bodyPr/>
        <a:lstStyle/>
        <a:p>
          <a:endParaRPr lang="zh-CN" altLang="en-US"/>
        </a:p>
      </dgm:t>
    </dgm:pt>
    <dgm:pt modelId="{5FBA7F5C-F5D8-4AD8-93C3-29A3ACF403B6}" type="sibTrans" cxnId="{B98C98ED-5707-422D-80AC-F2EB7E3A675B}">
      <dgm:prSet/>
      <dgm:spPr/>
      <dgm:t>
        <a:bodyPr/>
        <a:lstStyle/>
        <a:p>
          <a:endParaRPr lang="zh-CN" altLang="en-US"/>
        </a:p>
      </dgm:t>
    </dgm:pt>
    <dgm:pt modelId="{4680F916-B467-4B1F-89FD-C0739BE67D9E}">
      <dgm:prSet phldrT="[文本]" custT="1"/>
      <dgm:spPr/>
      <dgm:t>
        <a:bodyPr/>
        <a:lstStyle/>
        <a:p>
          <a:pPr>
            <a:lnSpc>
              <a:spcPct val="70000"/>
            </a:lnSpc>
            <a:spcAft>
              <a:spcPts val="0"/>
            </a:spcAft>
          </a:pPr>
          <a:r>
            <a:rPr lang="en-US" altLang="zh-CN" sz="1400" b="0" i="0">
              <a:solidFill>
                <a:srgbClr val="FF0000"/>
              </a:solidFill>
            </a:rPr>
            <a:t>antiSMASH</a:t>
          </a:r>
          <a:r>
            <a:rPr lang="zh-CN" altLang="en-US" sz="1400" b="0" i="0"/>
            <a:t>可以对细菌和真菌基因组中的次级代谢产物生物合成基因簇进行快速的全基因组鉴定，注释和分析</a:t>
          </a:r>
          <a:endParaRPr lang="zh-CN" altLang="en-US" sz="1400" b="1" spc="-100" baseline="0"/>
        </a:p>
      </dgm:t>
    </dgm:pt>
    <dgm:pt modelId="{EAEC36B8-D705-489B-BF2B-B65536BD67AA}" type="parTrans" cxnId="{78A9E2C7-7650-4966-BE45-0ED9B77EA753}">
      <dgm:prSet/>
      <dgm:spPr/>
      <dgm:t>
        <a:bodyPr/>
        <a:lstStyle/>
        <a:p>
          <a:endParaRPr lang="zh-CN" altLang="en-US"/>
        </a:p>
      </dgm:t>
    </dgm:pt>
    <dgm:pt modelId="{74DC18B7-78FF-4E47-9A5C-DEDEAA5FCD77}" type="sibTrans" cxnId="{78A9E2C7-7650-4966-BE45-0ED9B77EA753}">
      <dgm:prSet/>
      <dgm:spPr/>
      <dgm:t>
        <a:bodyPr/>
        <a:lstStyle/>
        <a:p>
          <a:endParaRPr lang="zh-CN" altLang="en-US"/>
        </a:p>
      </dgm:t>
    </dgm:pt>
    <dgm:pt modelId="{EC74416D-605C-4058-A6B7-508003BB91D3}" type="pres">
      <dgm:prSet presAssocID="{FB4C4605-D5EF-4447-AE2A-2CBE2FC3CB2D}" presName="Name0" presStyleCnt="0">
        <dgm:presLayoutVars>
          <dgm:dir/>
          <dgm:animLvl val="lvl"/>
          <dgm:resizeHandles val="exact"/>
        </dgm:presLayoutVars>
      </dgm:prSet>
      <dgm:spPr/>
    </dgm:pt>
    <dgm:pt modelId="{7E9BE42D-0FA1-4BF9-9C1A-F61A04EC74C6}" type="pres">
      <dgm:prSet presAssocID="{AE0B396D-6DB0-4725-9554-D3E3EDE21FD4}" presName="composite" presStyleCnt="0"/>
      <dgm:spPr/>
    </dgm:pt>
    <dgm:pt modelId="{64354BAB-0BC3-4D5D-B6EE-C3FBD0C0A959}" type="pres">
      <dgm:prSet presAssocID="{AE0B396D-6DB0-4725-9554-D3E3EDE21FD4}" presName="parTx" presStyleLbl="alignNode1" presStyleIdx="0" presStyleCnt="3">
        <dgm:presLayoutVars>
          <dgm:chMax val="0"/>
          <dgm:chPref val="0"/>
          <dgm:bulletEnabled val="1"/>
        </dgm:presLayoutVars>
      </dgm:prSet>
      <dgm:spPr/>
    </dgm:pt>
    <dgm:pt modelId="{A77AEC37-C6A5-44BD-B18A-0EEF2A1C99B9}" type="pres">
      <dgm:prSet presAssocID="{AE0B396D-6DB0-4725-9554-D3E3EDE21FD4}" presName="desTx" presStyleLbl="alignAccFollowNode1" presStyleIdx="0" presStyleCnt="3">
        <dgm:presLayoutVars>
          <dgm:bulletEnabled val="1"/>
        </dgm:presLayoutVars>
      </dgm:prSet>
      <dgm:spPr/>
    </dgm:pt>
    <dgm:pt modelId="{4AA35217-0E79-4072-86B6-6A1403F2F13F}" type="pres">
      <dgm:prSet presAssocID="{FCD59DC4-1389-4DD9-8BA7-999F084B2D4D}" presName="space" presStyleCnt="0"/>
      <dgm:spPr/>
    </dgm:pt>
    <dgm:pt modelId="{12BCAD6C-2600-40E7-817E-DC220A5F244E}" type="pres">
      <dgm:prSet presAssocID="{9A513DB1-773E-4B21-A8A5-670E8A15CA34}" presName="composite" presStyleCnt="0"/>
      <dgm:spPr/>
    </dgm:pt>
    <dgm:pt modelId="{5C817D7E-B5CD-463F-B006-6251DB489CC2}" type="pres">
      <dgm:prSet presAssocID="{9A513DB1-773E-4B21-A8A5-670E8A15CA34}" presName="parTx" presStyleLbl="alignNode1" presStyleIdx="1" presStyleCnt="3">
        <dgm:presLayoutVars>
          <dgm:chMax val="0"/>
          <dgm:chPref val="0"/>
          <dgm:bulletEnabled val="1"/>
        </dgm:presLayoutVars>
      </dgm:prSet>
      <dgm:spPr/>
    </dgm:pt>
    <dgm:pt modelId="{5933F1C7-963A-4517-B7B1-60D6B8C66493}" type="pres">
      <dgm:prSet presAssocID="{9A513DB1-773E-4B21-A8A5-670E8A15CA34}" presName="desTx" presStyleLbl="alignAccFollowNode1" presStyleIdx="1" presStyleCnt="3">
        <dgm:presLayoutVars>
          <dgm:bulletEnabled val="1"/>
        </dgm:presLayoutVars>
      </dgm:prSet>
      <dgm:spPr/>
    </dgm:pt>
    <dgm:pt modelId="{D0223F43-9621-4C95-9B21-35FC380CDECC}" type="pres">
      <dgm:prSet presAssocID="{4B25D1B5-E5D0-4A6C-991A-8FA5376A7F6C}" presName="space" presStyleCnt="0"/>
      <dgm:spPr/>
    </dgm:pt>
    <dgm:pt modelId="{9A947180-DE35-4F34-8499-3014DFD42E91}" type="pres">
      <dgm:prSet presAssocID="{6EEE355F-CDCD-4C13-B5FD-CF723AA49BA7}" presName="composite" presStyleCnt="0"/>
      <dgm:spPr/>
    </dgm:pt>
    <dgm:pt modelId="{10F99408-0F6F-4036-A5F0-377F14C39C5B}" type="pres">
      <dgm:prSet presAssocID="{6EEE355F-CDCD-4C13-B5FD-CF723AA49BA7}" presName="parTx" presStyleLbl="alignNode1" presStyleIdx="2" presStyleCnt="3">
        <dgm:presLayoutVars>
          <dgm:chMax val="0"/>
          <dgm:chPref val="0"/>
          <dgm:bulletEnabled val="1"/>
        </dgm:presLayoutVars>
      </dgm:prSet>
      <dgm:spPr/>
    </dgm:pt>
    <dgm:pt modelId="{065C00B8-14A6-4CDC-84BA-F6FA6F4576EB}" type="pres">
      <dgm:prSet presAssocID="{6EEE355F-CDCD-4C13-B5FD-CF723AA49BA7}" presName="desTx" presStyleLbl="alignAccFollowNode1" presStyleIdx="2" presStyleCnt="3">
        <dgm:presLayoutVars>
          <dgm:bulletEnabled val="1"/>
        </dgm:presLayoutVars>
      </dgm:prSet>
      <dgm:spPr/>
    </dgm:pt>
  </dgm:ptLst>
  <dgm:cxnLst>
    <dgm:cxn modelId="{6FE23F00-2B6B-495D-A324-5FE58545B22D}" srcId="{9A513DB1-773E-4B21-A8A5-670E8A15CA34}" destId="{F043BAB8-A5DF-4083-B09F-E11549100E51}" srcOrd="0" destOrd="0" parTransId="{FD490357-7AC2-442C-8D19-FC57403945BF}" sibTransId="{4F32C90A-6FB2-4BF6-A6B9-B0B6CF7F29B0}"/>
    <dgm:cxn modelId="{2B759602-8A78-453C-801C-5B8F668187E7}" srcId="{DE21A1E8-20D5-45F1-8BE6-B855B6431C7A}" destId="{710087E4-B284-4FEB-A4A4-FAE00FD597B8}" srcOrd="1" destOrd="0" parTransId="{6BF8D1E5-A794-405E-8A13-6E78636F6E6B}" sibTransId="{4232BE97-89B3-45E2-B107-5EDEBBB4E28A}"/>
    <dgm:cxn modelId="{31F27E04-2058-4A99-86DB-4AC478CF6BDA}" type="presOf" srcId="{E688E3B5-8E7B-433B-B1F6-C10E79D2790F}" destId="{065C00B8-14A6-4CDC-84BA-F6FA6F4576EB}" srcOrd="0" destOrd="6" presId="urn:microsoft.com/office/officeart/2005/8/layout/hList1"/>
    <dgm:cxn modelId="{F7EBE808-2591-4487-93F2-BD0182211B93}" type="presOf" srcId="{DE21A1E8-20D5-45F1-8BE6-B855B6431C7A}" destId="{065C00B8-14A6-4CDC-84BA-F6FA6F4576EB}" srcOrd="0" destOrd="2" presId="urn:microsoft.com/office/officeart/2005/8/layout/hList1"/>
    <dgm:cxn modelId="{A846090F-8508-4017-926B-B6209D5A7A2E}" type="presOf" srcId="{AE0B396D-6DB0-4725-9554-D3E3EDE21FD4}" destId="{64354BAB-0BC3-4D5D-B6EE-C3FBD0C0A959}" srcOrd="0" destOrd="0" presId="urn:microsoft.com/office/officeart/2005/8/layout/hList1"/>
    <dgm:cxn modelId="{8D95D60F-171A-4046-B6DF-EACADBA3FF99}" type="presOf" srcId="{A1C2D4BE-1F38-49F4-8232-D0FB6CB00259}" destId="{065C00B8-14A6-4CDC-84BA-F6FA6F4576EB}" srcOrd="0" destOrd="9" presId="urn:microsoft.com/office/officeart/2005/8/layout/hList1"/>
    <dgm:cxn modelId="{44B68011-319E-4D5B-A61F-BD6B7B608B43}" type="presOf" srcId="{36A5C653-FB24-450F-83C6-5CDBD39A5063}" destId="{A77AEC37-C6A5-44BD-B18A-0EEF2A1C99B9}" srcOrd="0" destOrd="0" presId="urn:microsoft.com/office/officeart/2005/8/layout/hList1"/>
    <dgm:cxn modelId="{6BC35917-6BE5-4FBB-93BE-07D0EA737C43}" type="presOf" srcId="{710087E4-B284-4FEB-A4A4-FAE00FD597B8}" destId="{065C00B8-14A6-4CDC-84BA-F6FA6F4576EB}" srcOrd="0" destOrd="4" presId="urn:microsoft.com/office/officeart/2005/8/layout/hList1"/>
    <dgm:cxn modelId="{A2C72124-A610-4AB6-AF75-63E74EB14F40}" srcId="{FB4C4605-D5EF-4447-AE2A-2CBE2FC3CB2D}" destId="{9A513DB1-773E-4B21-A8A5-670E8A15CA34}" srcOrd="1" destOrd="0" parTransId="{ED025A11-E1B1-4EE2-838F-1D9F165BD754}" sibTransId="{4B25D1B5-E5D0-4A6C-991A-8FA5376A7F6C}"/>
    <dgm:cxn modelId="{97B1B92D-35DC-4E0F-9DF8-079B3B593720}" srcId="{DE21A1E8-20D5-45F1-8BE6-B855B6431C7A}" destId="{803B44B4-57A4-4B70-B24A-1E4F66476DB6}" srcOrd="0" destOrd="0" parTransId="{EC035822-42EE-4661-B51E-F50D47C2E79C}" sibTransId="{8A49D5C0-221A-4EBC-ADFB-7113DDF1E88F}"/>
    <dgm:cxn modelId="{2A796832-89C8-4C7A-94A7-8915CCB4F0EB}" srcId="{6EEE355F-CDCD-4C13-B5FD-CF723AA49BA7}" destId="{80C695EA-334C-40E2-8F19-CDEC02A39643}" srcOrd="0" destOrd="0" parTransId="{D4DD64C4-A7F1-4687-B8CF-1F0C73061F4F}" sibTransId="{25AB4D6A-52F5-4CD1-8792-41324E6B5720}"/>
    <dgm:cxn modelId="{0CCF6435-55A0-4090-A319-1D09D1666D5A}" type="presOf" srcId="{E5D5C991-63F7-404E-A19B-BBBE5AC876B4}" destId="{5933F1C7-963A-4517-B7B1-60D6B8C66493}" srcOrd="0" destOrd="2" presId="urn:microsoft.com/office/officeart/2005/8/layout/hList1"/>
    <dgm:cxn modelId="{1E0AC235-224B-408B-90DD-0AAD9C4D2F16}" type="presOf" srcId="{A2586C36-1CB1-45E4-B274-C411C2558B3B}" destId="{065C00B8-14A6-4CDC-84BA-F6FA6F4576EB}" srcOrd="0" destOrd="1" presId="urn:microsoft.com/office/officeart/2005/8/layout/hList1"/>
    <dgm:cxn modelId="{944DC739-3DD3-4013-B0AD-1260985856A0}" type="presOf" srcId="{6EEE355F-CDCD-4C13-B5FD-CF723AA49BA7}" destId="{10F99408-0F6F-4036-A5F0-377F14C39C5B}" srcOrd="0" destOrd="0" presId="urn:microsoft.com/office/officeart/2005/8/layout/hList1"/>
    <dgm:cxn modelId="{6D101943-C40D-4526-BC90-E4D3CE2258A5}" srcId="{AE0B396D-6DB0-4725-9554-D3E3EDE21FD4}" destId="{36A5C653-FB24-450F-83C6-5CDBD39A5063}" srcOrd="0" destOrd="0" parTransId="{B3058CEC-E60A-4F93-A65D-075CA92A5363}" sibTransId="{7B5ECAC1-9FAF-4A7D-92F7-47FF749E6983}"/>
    <dgm:cxn modelId="{A9A66564-6C89-44F0-AB0D-6B39ED61CE35}" type="presOf" srcId="{7FBD1C3F-1876-4EDE-B413-D775A6670321}" destId="{A77AEC37-C6A5-44BD-B18A-0EEF2A1C99B9}" srcOrd="0" destOrd="2" presId="urn:microsoft.com/office/officeart/2005/8/layout/hList1"/>
    <dgm:cxn modelId="{F554A947-FC44-4023-8A90-45E87760B8DF}" type="presOf" srcId="{803B44B4-57A4-4B70-B24A-1E4F66476DB6}" destId="{065C00B8-14A6-4CDC-84BA-F6FA6F4576EB}" srcOrd="0" destOrd="3" presId="urn:microsoft.com/office/officeart/2005/8/layout/hList1"/>
    <dgm:cxn modelId="{3F1F5E69-464E-453D-98D9-105541D5E9FC}" type="presOf" srcId="{021AB9BD-A7F2-4BD9-8489-6C0F9B096856}" destId="{065C00B8-14A6-4CDC-84BA-F6FA6F4576EB}" srcOrd="0" destOrd="5" presId="urn:microsoft.com/office/officeart/2005/8/layout/hList1"/>
    <dgm:cxn modelId="{D9BDE650-B75A-4AAC-B376-A53363BF3BE9}" type="presOf" srcId="{4680F916-B467-4B1F-89FD-C0739BE67D9E}" destId="{065C00B8-14A6-4CDC-84BA-F6FA6F4576EB}" srcOrd="0" destOrd="8" presId="urn:microsoft.com/office/officeart/2005/8/layout/hList1"/>
    <dgm:cxn modelId="{D8748851-682C-455A-82BD-757C82F69AA4}" type="presOf" srcId="{80C695EA-334C-40E2-8F19-CDEC02A39643}" destId="{065C00B8-14A6-4CDC-84BA-F6FA6F4576EB}" srcOrd="0" destOrd="0" presId="urn:microsoft.com/office/officeart/2005/8/layout/hList1"/>
    <dgm:cxn modelId="{A5CE9D7F-9647-46C9-8DD8-9C137A756102}" srcId="{021AB9BD-A7F2-4BD9-8489-6C0F9B096856}" destId="{E688E3B5-8E7B-433B-B1F6-C10E79D2790F}" srcOrd="0" destOrd="0" parTransId="{EAA30E49-7DD8-42B4-8527-6A9A2FE18C74}" sibTransId="{93D1E7AB-1E77-4FF2-9862-03D251546E5D}"/>
    <dgm:cxn modelId="{91395D80-ECAF-414B-A079-7EC8DDEB4A94}" srcId="{6EEE355F-CDCD-4C13-B5FD-CF723AA49BA7}" destId="{A1C2D4BE-1F38-49F4-8232-D0FB6CB00259}" srcOrd="4" destOrd="0" parTransId="{0EAA1F1E-37E1-4B29-81EC-048558060A04}" sibTransId="{A3F726A5-AFAF-47A6-823E-9649E292D662}"/>
    <dgm:cxn modelId="{88A43285-91AF-4DB0-9B80-73C8CDDB3E7B}" srcId="{FB4C4605-D5EF-4447-AE2A-2CBE2FC3CB2D}" destId="{6EEE355F-CDCD-4C13-B5FD-CF723AA49BA7}" srcOrd="2" destOrd="0" parTransId="{E83A8544-1C51-4303-8F61-A6D71463B7F5}" sibTransId="{CB0E6B70-1158-4740-87FD-B1A2E841293C}"/>
    <dgm:cxn modelId="{493675A7-17AC-470C-A21F-AA45D4A32094}" srcId="{80C695EA-334C-40E2-8F19-CDEC02A39643}" destId="{A2586C36-1CB1-45E4-B274-C411C2558B3B}" srcOrd="0" destOrd="0" parTransId="{7907FB2F-6C03-444B-A9A2-CA5FE3160AB8}" sibTransId="{1C580AD5-F7E2-4623-B8BE-BEDAEC357577}"/>
    <dgm:cxn modelId="{E38F2BB6-9C15-4BD0-B954-553B99B602CA}" type="presOf" srcId="{E7A4774A-8362-43F7-BFC4-2A86AD2C1429}" destId="{065C00B8-14A6-4CDC-84BA-F6FA6F4576EB}" srcOrd="0" destOrd="7" presId="urn:microsoft.com/office/officeart/2005/8/layout/hList1"/>
    <dgm:cxn modelId="{8AAE10BF-7336-448C-9564-A69ACE8BD0C0}" srcId="{F043BAB8-A5DF-4083-B09F-E11549100E51}" destId="{2741DA6C-643E-4E1F-ADF8-AEC65658DC0A}" srcOrd="0" destOrd="0" parTransId="{AC2B8301-0E4E-4AFF-BAA8-66F2FCB9455F}" sibTransId="{B0BCAA7F-B1F4-4D7D-B912-00120BFEC001}"/>
    <dgm:cxn modelId="{2979F7C3-B5E4-406A-86DD-DADF8FBE387E}" srcId="{36A5C653-FB24-450F-83C6-5CDBD39A5063}" destId="{79873178-167F-48B2-ADC4-D0AEEABE79DF}" srcOrd="0" destOrd="0" parTransId="{9209849F-6763-4034-ABCE-756CB7F42973}" sibTransId="{A4C4924A-5BE5-4DAB-AFED-AF431DA2B23D}"/>
    <dgm:cxn modelId="{2B8F8FC7-C1AC-4F77-B311-E55F0C8545D7}" type="presOf" srcId="{D088AE58-4E9F-4B74-A712-6ECA3F3E37F6}" destId="{A77AEC37-C6A5-44BD-B18A-0EEF2A1C99B9}" srcOrd="0" destOrd="3" presId="urn:microsoft.com/office/officeart/2005/8/layout/hList1"/>
    <dgm:cxn modelId="{78A9E2C7-7650-4966-BE45-0ED9B77EA753}" srcId="{E7A4774A-8362-43F7-BFC4-2A86AD2C1429}" destId="{4680F916-B467-4B1F-89FD-C0739BE67D9E}" srcOrd="0" destOrd="0" parTransId="{EAEC36B8-D705-489B-BF2B-B65536BD67AA}" sibTransId="{74DC18B7-78FF-4E47-9A5C-DEDEAA5FCD77}"/>
    <dgm:cxn modelId="{B9A0D9D4-E828-47D5-A2C6-B6F45A27E507}" type="presOf" srcId="{79873178-167F-48B2-ADC4-D0AEEABE79DF}" destId="{A77AEC37-C6A5-44BD-B18A-0EEF2A1C99B9}" srcOrd="0" destOrd="1" presId="urn:microsoft.com/office/officeart/2005/8/layout/hList1"/>
    <dgm:cxn modelId="{90B68ED7-FFF3-471B-9293-E9DE0B4AFAFA}" srcId="{AE0B396D-6DB0-4725-9554-D3E3EDE21FD4}" destId="{7FBD1C3F-1876-4EDE-B413-D775A6670321}" srcOrd="1" destOrd="0" parTransId="{FF2B2CDE-865F-4290-A80B-B5FC285F5BF2}" sibTransId="{206DE0F0-B4CF-445B-B9A7-00CBAF4D0654}"/>
    <dgm:cxn modelId="{01D338D8-554B-4703-B4AF-E463EC7BE027}" type="presOf" srcId="{9A513DB1-773E-4B21-A8A5-670E8A15CA34}" destId="{5C817D7E-B5CD-463F-B006-6251DB489CC2}" srcOrd="0" destOrd="0" presId="urn:microsoft.com/office/officeart/2005/8/layout/hList1"/>
    <dgm:cxn modelId="{32623ADB-4444-461B-9032-D5B6D6CD1B4F}" srcId="{F043BAB8-A5DF-4083-B09F-E11549100E51}" destId="{E5D5C991-63F7-404E-A19B-BBBE5AC876B4}" srcOrd="1" destOrd="0" parTransId="{B12FD8B2-E23A-4549-BC5F-73CEBDCAFF1A}" sibTransId="{C6DB7434-7B55-440C-B628-C22405ED0FFC}"/>
    <dgm:cxn modelId="{F61C2FDC-BD64-4047-9FAD-51A232FF3249}" srcId="{7FBD1C3F-1876-4EDE-B413-D775A6670321}" destId="{D088AE58-4E9F-4B74-A712-6ECA3F3E37F6}" srcOrd="0" destOrd="0" parTransId="{0CF479D8-8D8E-487A-B612-BDE3D575D403}" sibTransId="{EF7E3958-FB1B-4757-95C3-BEAAFF28EDA2}"/>
    <dgm:cxn modelId="{6EAA65E1-B684-4036-9010-073A4DC37829}" srcId="{6EEE355F-CDCD-4C13-B5FD-CF723AA49BA7}" destId="{021AB9BD-A7F2-4BD9-8489-6C0F9B096856}" srcOrd="2" destOrd="0" parTransId="{51AF305D-278B-4619-ACC2-281136275D5C}" sibTransId="{A242EA13-01FA-4093-B1DC-1D68240DDD99}"/>
    <dgm:cxn modelId="{10E180E6-3D6D-4BDA-9651-F70BFB3F1833}" type="presOf" srcId="{2741DA6C-643E-4E1F-ADF8-AEC65658DC0A}" destId="{5933F1C7-963A-4517-B7B1-60D6B8C66493}" srcOrd="0" destOrd="1" presId="urn:microsoft.com/office/officeart/2005/8/layout/hList1"/>
    <dgm:cxn modelId="{1DC37AE8-67A0-4B14-86A7-576943FADC58}" type="presOf" srcId="{F043BAB8-A5DF-4083-B09F-E11549100E51}" destId="{5933F1C7-963A-4517-B7B1-60D6B8C66493}" srcOrd="0" destOrd="0" presId="urn:microsoft.com/office/officeart/2005/8/layout/hList1"/>
    <dgm:cxn modelId="{7C6A25EA-1F01-4944-9C2D-ABCD845398EB}" srcId="{FB4C4605-D5EF-4447-AE2A-2CBE2FC3CB2D}" destId="{AE0B396D-6DB0-4725-9554-D3E3EDE21FD4}" srcOrd="0" destOrd="0" parTransId="{E6D07EB2-B34D-4759-BC34-07C3D4C8F012}" sibTransId="{FCD59DC4-1389-4DD9-8BA7-999F084B2D4D}"/>
    <dgm:cxn modelId="{C7FF4AEC-DC5F-4AEF-B95A-C3C2EE5B6AB0}" type="presOf" srcId="{FB4C4605-D5EF-4447-AE2A-2CBE2FC3CB2D}" destId="{EC74416D-605C-4058-A6B7-508003BB91D3}" srcOrd="0" destOrd="0" presId="urn:microsoft.com/office/officeart/2005/8/layout/hList1"/>
    <dgm:cxn modelId="{B98C98ED-5707-422D-80AC-F2EB7E3A675B}" srcId="{6EEE355F-CDCD-4C13-B5FD-CF723AA49BA7}" destId="{E7A4774A-8362-43F7-BFC4-2A86AD2C1429}" srcOrd="3" destOrd="0" parTransId="{D195D925-A84F-4798-918F-03E58DBFC210}" sibTransId="{5FBA7F5C-F5D8-4AD8-93C3-29A3ACF403B6}"/>
    <dgm:cxn modelId="{BD0398FB-9C82-4A68-BC23-1236079978AC}" srcId="{6EEE355F-CDCD-4C13-B5FD-CF723AA49BA7}" destId="{DE21A1E8-20D5-45F1-8BE6-B855B6431C7A}" srcOrd="1" destOrd="0" parTransId="{57C8E7CA-CBE6-4C06-8701-A9886FE3CEA7}" sibTransId="{408D2D79-13B4-42C1-9602-8CF89FCFB4D5}"/>
    <dgm:cxn modelId="{9DB71C49-8C8E-413F-9C30-1B19A18C9C9D}" type="presParOf" srcId="{EC74416D-605C-4058-A6B7-508003BB91D3}" destId="{7E9BE42D-0FA1-4BF9-9C1A-F61A04EC74C6}" srcOrd="0" destOrd="0" presId="urn:microsoft.com/office/officeart/2005/8/layout/hList1"/>
    <dgm:cxn modelId="{F6BA27DA-B230-44EA-9234-0B624A19AA3B}" type="presParOf" srcId="{7E9BE42D-0FA1-4BF9-9C1A-F61A04EC74C6}" destId="{64354BAB-0BC3-4D5D-B6EE-C3FBD0C0A959}" srcOrd="0" destOrd="0" presId="urn:microsoft.com/office/officeart/2005/8/layout/hList1"/>
    <dgm:cxn modelId="{0DD71E30-2919-4761-88E4-B0BEE02F1809}" type="presParOf" srcId="{7E9BE42D-0FA1-4BF9-9C1A-F61A04EC74C6}" destId="{A77AEC37-C6A5-44BD-B18A-0EEF2A1C99B9}" srcOrd="1" destOrd="0" presId="urn:microsoft.com/office/officeart/2005/8/layout/hList1"/>
    <dgm:cxn modelId="{8A48DBFE-D3F8-481F-9303-21E4EEB68334}" type="presParOf" srcId="{EC74416D-605C-4058-A6B7-508003BB91D3}" destId="{4AA35217-0E79-4072-86B6-6A1403F2F13F}" srcOrd="1" destOrd="0" presId="urn:microsoft.com/office/officeart/2005/8/layout/hList1"/>
    <dgm:cxn modelId="{C4190A7F-2793-4931-9615-7164982ADFA5}" type="presParOf" srcId="{EC74416D-605C-4058-A6B7-508003BB91D3}" destId="{12BCAD6C-2600-40E7-817E-DC220A5F244E}" srcOrd="2" destOrd="0" presId="urn:microsoft.com/office/officeart/2005/8/layout/hList1"/>
    <dgm:cxn modelId="{2B98E5CA-5BF2-4B2C-A529-B82A43FA3679}" type="presParOf" srcId="{12BCAD6C-2600-40E7-817E-DC220A5F244E}" destId="{5C817D7E-B5CD-463F-B006-6251DB489CC2}" srcOrd="0" destOrd="0" presId="urn:microsoft.com/office/officeart/2005/8/layout/hList1"/>
    <dgm:cxn modelId="{CFF6FEF4-2558-47D2-BE68-242A6EE94422}" type="presParOf" srcId="{12BCAD6C-2600-40E7-817E-DC220A5F244E}" destId="{5933F1C7-963A-4517-B7B1-60D6B8C66493}" srcOrd="1" destOrd="0" presId="urn:microsoft.com/office/officeart/2005/8/layout/hList1"/>
    <dgm:cxn modelId="{A8CA799A-9AF3-4E3E-BF9D-49DE5F9962A1}" type="presParOf" srcId="{EC74416D-605C-4058-A6B7-508003BB91D3}" destId="{D0223F43-9621-4C95-9B21-35FC380CDECC}" srcOrd="3" destOrd="0" presId="urn:microsoft.com/office/officeart/2005/8/layout/hList1"/>
    <dgm:cxn modelId="{3C988950-8305-4FE6-8A5C-7E2EC317BCF7}" type="presParOf" srcId="{EC74416D-605C-4058-A6B7-508003BB91D3}" destId="{9A947180-DE35-4F34-8499-3014DFD42E91}" srcOrd="4" destOrd="0" presId="urn:microsoft.com/office/officeart/2005/8/layout/hList1"/>
    <dgm:cxn modelId="{6644E0C7-0876-44AF-BBD7-B0BD1ABA848C}" type="presParOf" srcId="{9A947180-DE35-4F34-8499-3014DFD42E91}" destId="{10F99408-0F6F-4036-A5F0-377F14C39C5B}" srcOrd="0" destOrd="0" presId="urn:microsoft.com/office/officeart/2005/8/layout/hList1"/>
    <dgm:cxn modelId="{99718304-C3D3-4F1C-A690-C7E945470E2E}" type="presParOf" srcId="{9A947180-DE35-4F34-8499-3014DFD42E91}" destId="{065C00B8-14A6-4CDC-84BA-F6FA6F4576EB}" srcOrd="1" destOrd="0" presId="urn:microsoft.com/office/officeart/2005/8/layout/hList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4BAB-0BC3-4D5D-B6EE-C3FBD0C0A959}">
      <dsp:nvSpPr>
        <dsp:cNvPr id="0" name=""/>
        <dsp:cNvSpPr/>
      </dsp:nvSpPr>
      <dsp:spPr>
        <a:xfrm>
          <a:off x="14772" y="0"/>
          <a:ext cx="3487713" cy="49070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a:t>基因预测</a:t>
          </a:r>
        </a:p>
      </dsp:txBody>
      <dsp:txXfrm>
        <a:off x="14772" y="0"/>
        <a:ext cx="3487713" cy="490709"/>
      </dsp:txXfrm>
    </dsp:sp>
    <dsp:sp modelId="{A77AEC37-C6A5-44BD-B18A-0EEF2A1C99B9}">
      <dsp:nvSpPr>
        <dsp:cNvPr id="0" name=""/>
        <dsp:cNvSpPr/>
      </dsp:nvSpPr>
      <dsp:spPr>
        <a:xfrm>
          <a:off x="14772" y="490709"/>
          <a:ext cx="3487713" cy="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70000"/>
            </a:lnSpc>
            <a:spcBef>
              <a:spcPct val="0"/>
            </a:spcBef>
            <a:spcAft>
              <a:spcPts val="0"/>
            </a:spcAft>
            <a:buFont typeface="+mj-lt"/>
            <a:buAutoNum type="arabicPeriod"/>
          </a:pPr>
          <a:r>
            <a:rPr lang="zh-CN" altLang="en-US" sz="1400" b="1" kern="1200" spc="-100" baseline="0"/>
            <a:t>相似性预测</a:t>
          </a:r>
        </a:p>
        <a:p>
          <a:pPr marL="228600" lvl="2" indent="-114300" algn="l" defTabSz="622300">
            <a:lnSpc>
              <a:spcPct val="70000"/>
            </a:lnSpc>
            <a:spcBef>
              <a:spcPct val="0"/>
            </a:spcBef>
            <a:spcAft>
              <a:spcPts val="0"/>
            </a:spcAft>
            <a:buChar char="•"/>
          </a:pPr>
          <a:r>
            <a:rPr lang="zh-CN" altLang="en-US" sz="1400" kern="1200" spc="-100" baseline="0"/>
            <a:t>已知的 </a:t>
          </a:r>
          <a:r>
            <a:rPr lang="en-US" altLang="en-US" sz="1400" kern="1200" spc="-100" baseline="0"/>
            <a:t>mRNA </a:t>
          </a:r>
          <a:r>
            <a:rPr lang="zh-CN" altLang="en-US" sz="1400" kern="1200" spc="-100" baseline="0"/>
            <a:t>或蛋白质序列为线索在</a:t>
          </a:r>
          <a:r>
            <a:rPr lang="en-US" altLang="en-US" sz="1400" kern="1200" spc="-100" baseline="0"/>
            <a:t>DNA </a:t>
          </a:r>
          <a:r>
            <a:rPr lang="zh-CN" altLang="en-US" sz="1400" kern="1200" spc="-100" baseline="0"/>
            <a:t>序列中搜寻</a:t>
          </a:r>
        </a:p>
        <a:p>
          <a:pPr marL="114300" lvl="1" indent="-114300" algn="l" defTabSz="622300">
            <a:lnSpc>
              <a:spcPct val="70000"/>
            </a:lnSpc>
            <a:spcBef>
              <a:spcPct val="0"/>
            </a:spcBef>
            <a:spcAft>
              <a:spcPts val="0"/>
            </a:spcAft>
            <a:buFont typeface="+mj-lt"/>
            <a:buAutoNum type="arabicPeriod"/>
          </a:pPr>
          <a:r>
            <a:rPr lang="zh-CN" altLang="en-US" sz="1400" b="1" kern="1200" spc="-100" baseline="0"/>
            <a:t>从头预测</a:t>
          </a:r>
        </a:p>
        <a:p>
          <a:pPr marL="228600" lvl="2" indent="-114300" algn="l" defTabSz="622300">
            <a:lnSpc>
              <a:spcPct val="70000"/>
            </a:lnSpc>
            <a:spcBef>
              <a:spcPct val="0"/>
            </a:spcBef>
            <a:spcAft>
              <a:spcPts val="0"/>
            </a:spcAft>
            <a:buFont typeface="Arial" panose="020B0604020202020204" pitchFamily="34" charset="0"/>
            <a:buChar char="•"/>
          </a:pPr>
          <a:r>
            <a:rPr lang="zh-CN" altLang="en-US" sz="1400" kern="1200" spc="-100" baseline="0"/>
            <a:t>利用统计学模型训练出相应参数（</a:t>
          </a:r>
          <a:r>
            <a:rPr lang="zh-CN" altLang="en-US" sz="1400" kern="1200" spc="-100" baseline="0">
              <a:solidFill>
                <a:srgbClr val="FF0000"/>
              </a:solidFill>
            </a:rPr>
            <a:t>原核生物主要的预测方式</a:t>
          </a:r>
          <a:r>
            <a:rPr lang="zh-CN" altLang="en-US" sz="1400" kern="1200" spc="-100" baseline="0"/>
            <a:t>）</a:t>
          </a:r>
        </a:p>
      </dsp:txBody>
      <dsp:txXfrm>
        <a:off x="14772" y="490709"/>
        <a:ext cx="3487713" cy="1"/>
      </dsp:txXfrm>
    </dsp:sp>
    <dsp:sp modelId="{5C817D7E-B5CD-463F-B006-6251DB489CC2}">
      <dsp:nvSpPr>
        <dsp:cNvPr id="0" name=""/>
        <dsp:cNvSpPr/>
      </dsp:nvSpPr>
      <dsp:spPr>
        <a:xfrm>
          <a:off x="3990765" y="0"/>
          <a:ext cx="3487713" cy="49070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a:t>蛋白基本注释</a:t>
          </a:r>
        </a:p>
      </dsp:txBody>
      <dsp:txXfrm>
        <a:off x="3990765" y="0"/>
        <a:ext cx="3487713" cy="490709"/>
      </dsp:txXfrm>
    </dsp:sp>
    <dsp:sp modelId="{5933F1C7-963A-4517-B7B1-60D6B8C66493}">
      <dsp:nvSpPr>
        <dsp:cNvPr id="0" name=""/>
        <dsp:cNvSpPr/>
      </dsp:nvSpPr>
      <dsp:spPr>
        <a:xfrm>
          <a:off x="3990765" y="490709"/>
          <a:ext cx="3487713" cy="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70000"/>
            </a:lnSpc>
            <a:spcBef>
              <a:spcPct val="0"/>
            </a:spcBef>
            <a:spcAft>
              <a:spcPts val="0"/>
            </a:spcAft>
            <a:buFont typeface="+mj-lt"/>
            <a:buNone/>
          </a:pPr>
          <a:r>
            <a:rPr lang="zh-CN" altLang="en-US" sz="1400" b="1" kern="1200" spc="-100" baseline="0"/>
            <a:t>各数据库比对</a:t>
          </a:r>
        </a:p>
        <a:p>
          <a:pPr marL="228600" lvl="2" indent="-114300" algn="l" defTabSz="622300">
            <a:lnSpc>
              <a:spcPct val="70000"/>
            </a:lnSpc>
            <a:spcBef>
              <a:spcPct val="0"/>
            </a:spcBef>
            <a:spcAft>
              <a:spcPts val="0"/>
            </a:spcAft>
            <a:buFont typeface="Arial" panose="020B0604020202020204" pitchFamily="34" charset="0"/>
            <a:buChar char="•"/>
          </a:pPr>
          <a:r>
            <a:rPr lang="zh-CN" altLang="en-US" sz="1400" kern="1200" spc="-100" baseline="0"/>
            <a:t>基于</a:t>
          </a:r>
          <a:r>
            <a:rPr lang="en-US" altLang="en-US" sz="1400" kern="1200" spc="-100" baseline="0"/>
            <a:t>BLAST</a:t>
          </a:r>
          <a:r>
            <a:rPr lang="zh-CN" altLang="en-US" sz="1400" kern="1200" spc="-100" baseline="0"/>
            <a:t>算法将样本物种的蛋白序列与公共数据</a:t>
          </a:r>
          <a:r>
            <a:rPr lang="en-US" altLang="en-US" sz="1400" kern="1200" spc="-100" baseline="0"/>
            <a:t>gene</a:t>
          </a:r>
          <a:r>
            <a:rPr lang="zh-CN" altLang="en-US" sz="1400" kern="1200" spc="-100" baseline="0"/>
            <a:t>进行比较，通过</a:t>
          </a:r>
          <a:r>
            <a:rPr lang="en-US" altLang="en-US" sz="1400" kern="1200" spc="-100" baseline="0"/>
            <a:t>gene</a:t>
          </a:r>
          <a:r>
            <a:rPr lang="zh-CN" altLang="en-US" sz="1400" kern="1200" spc="-100" baseline="0"/>
            <a:t>的相似性进行功能注释 </a:t>
          </a:r>
          <a:r>
            <a:rPr lang="en-US" altLang="zh-CN" sz="1400" kern="1200" spc="-100" baseline="0"/>
            <a:t>(</a:t>
          </a:r>
          <a:r>
            <a:rPr lang="zh-CN" altLang="en-US" sz="1400" kern="1200" spc="-100" baseline="0"/>
            <a:t>蛋白水平</a:t>
          </a:r>
          <a:r>
            <a:rPr lang="zh-CN" altLang="zh-CN" sz="1400" b="0" kern="1200" spc="-100" baseline="0">
              <a:solidFill>
                <a:srgbClr val="FF0000"/>
              </a:solidFill>
            </a:rPr>
            <a:t>相似度</a:t>
          </a:r>
          <a:r>
            <a:rPr lang="en-US" altLang="zh-CN" sz="1400" b="0" kern="1200" spc="-100" baseline="0">
              <a:solidFill>
                <a:srgbClr val="FF0000"/>
              </a:solidFill>
            </a:rPr>
            <a:t>&gt;30%</a:t>
          </a:r>
          <a:r>
            <a:rPr lang="zh-CN" altLang="en-US" sz="1400" kern="1200" spc="-100" baseline="0"/>
            <a:t>，</a:t>
          </a:r>
          <a:r>
            <a:rPr lang="en-US" altLang="zh-CN" sz="1400" kern="1200" spc="-100" baseline="0">
              <a:solidFill>
                <a:srgbClr val="FF0000"/>
              </a:solidFill>
            </a:rPr>
            <a:t>evalue&lt;1e-5</a:t>
          </a:r>
          <a:r>
            <a:rPr lang="zh-CN" altLang="zh-CN" sz="1400" kern="1200" spc="-100" baseline="0"/>
            <a:t>的注释</a:t>
          </a:r>
          <a:r>
            <a:rPr lang="en-US" altLang="zh-CN" sz="1400" kern="1200" spc="-100" baseline="0"/>
            <a:t>)</a:t>
          </a:r>
          <a:endParaRPr lang="zh-CN" altLang="en-US" sz="1400" kern="1200" spc="-100" baseline="0"/>
        </a:p>
        <a:p>
          <a:pPr marL="228600" lvl="2" indent="-114300" algn="l" defTabSz="622300">
            <a:lnSpc>
              <a:spcPct val="70000"/>
            </a:lnSpc>
            <a:spcBef>
              <a:spcPct val="0"/>
            </a:spcBef>
            <a:spcAft>
              <a:spcPts val="0"/>
            </a:spcAft>
            <a:buFont typeface="Arial" panose="020B0604020202020204" pitchFamily="34" charset="0"/>
            <a:buChar char="•"/>
          </a:pPr>
          <a:r>
            <a:rPr lang="en-US" altLang="zh-CN" sz="1400" kern="1200" spc="-100" baseline="0"/>
            <a:t>NR</a:t>
          </a:r>
          <a:r>
            <a:rPr lang="zh-CN" altLang="en-US" sz="1400" kern="1200" spc="-100" baseline="0"/>
            <a:t>、</a:t>
          </a:r>
          <a:r>
            <a:rPr lang="en-US" altLang="en-US" sz="1400" kern="1200" spc="-100" baseline="0"/>
            <a:t>EggNOG</a:t>
          </a:r>
          <a:r>
            <a:rPr lang="zh-CN" altLang="en-US" sz="1400" kern="1200" spc="-100" baseline="0"/>
            <a:t>，</a:t>
          </a:r>
          <a:r>
            <a:rPr lang="en-US" altLang="zh-CN" sz="1400" kern="1200" spc="-100" baseline="0"/>
            <a:t>COG</a:t>
          </a:r>
          <a:r>
            <a:rPr lang="zh-CN" altLang="en-US" sz="1400" kern="1200" spc="-100" baseline="0"/>
            <a:t>、</a:t>
          </a:r>
          <a:r>
            <a:rPr lang="en-US" altLang="en-US" sz="1400" kern="1200" spc="-100" baseline="0"/>
            <a:t>Swissprot</a:t>
          </a:r>
          <a:r>
            <a:rPr lang="zh-CN" altLang="en-US" sz="1400" kern="1200" spc="-100" baseline="0"/>
            <a:t>、</a:t>
          </a:r>
          <a:r>
            <a:rPr lang="en-US" altLang="en-US" sz="1400" kern="1200" spc="-100" baseline="0"/>
            <a:t>GO</a:t>
          </a:r>
          <a:r>
            <a:rPr lang="zh-CN" altLang="en-US" sz="1400" kern="1200" spc="-100" baseline="0"/>
            <a:t>、</a:t>
          </a:r>
          <a:r>
            <a:rPr lang="en-US" altLang="en-US" sz="1400" kern="1200" spc="-100" baseline="0"/>
            <a:t>KEGG</a:t>
          </a:r>
          <a:endParaRPr lang="zh-CN" altLang="en-US" sz="1400" kern="1200" spc="-100" baseline="0"/>
        </a:p>
      </dsp:txBody>
      <dsp:txXfrm>
        <a:off x="3990765" y="490709"/>
        <a:ext cx="3487713" cy="1"/>
      </dsp:txXfrm>
    </dsp:sp>
    <dsp:sp modelId="{10F99408-0F6F-4036-A5F0-377F14C39C5B}">
      <dsp:nvSpPr>
        <dsp:cNvPr id="0" name=""/>
        <dsp:cNvSpPr/>
      </dsp:nvSpPr>
      <dsp:spPr>
        <a:xfrm>
          <a:off x="7966759" y="0"/>
          <a:ext cx="3487713" cy="49070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a:t>基因组及基因高级注释</a:t>
          </a:r>
        </a:p>
      </dsp:txBody>
      <dsp:txXfrm>
        <a:off x="7966759" y="0"/>
        <a:ext cx="3487713" cy="490709"/>
      </dsp:txXfrm>
    </dsp:sp>
    <dsp:sp modelId="{065C00B8-14A6-4CDC-84BA-F6FA6F4576EB}">
      <dsp:nvSpPr>
        <dsp:cNvPr id="0" name=""/>
        <dsp:cNvSpPr/>
      </dsp:nvSpPr>
      <dsp:spPr>
        <a:xfrm>
          <a:off x="7966759" y="490709"/>
          <a:ext cx="3487713" cy="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70000"/>
            </a:lnSpc>
            <a:spcBef>
              <a:spcPct val="0"/>
            </a:spcBef>
            <a:spcAft>
              <a:spcPts val="0"/>
            </a:spcAft>
            <a:buFont typeface="+mj-lt"/>
            <a:buAutoNum type="arabicPeriod"/>
          </a:pPr>
          <a:r>
            <a:rPr lang="zh-CN" altLang="en-US" sz="1400" b="1" kern="1200" spc="-100" baseline="0"/>
            <a:t>基因岛</a:t>
          </a:r>
        </a:p>
        <a:p>
          <a:pPr marL="228600" lvl="2" indent="-114300" algn="l" defTabSz="622300">
            <a:lnSpc>
              <a:spcPct val="70000"/>
            </a:lnSpc>
            <a:spcBef>
              <a:spcPct val="0"/>
            </a:spcBef>
            <a:spcAft>
              <a:spcPts val="0"/>
            </a:spcAft>
            <a:buFont typeface="Arial" panose="020B0604020202020204" pitchFamily="34" charset="0"/>
            <a:buChar char="•"/>
          </a:pPr>
          <a:r>
            <a:rPr lang="zh-CN" altLang="en-US" sz="1400" b="0" kern="1200" spc="-100" baseline="0"/>
            <a:t>基因岛（</a:t>
          </a:r>
          <a:r>
            <a:rPr lang="en-US" altLang="en-US" sz="1400" b="0" kern="1200" spc="-100" baseline="0"/>
            <a:t>Genomics Islands</a:t>
          </a:r>
          <a:r>
            <a:rPr lang="zh-CN" altLang="en-US" sz="1400" b="0" kern="1200" spc="-100" baseline="0"/>
            <a:t>，</a:t>
          </a:r>
          <a:r>
            <a:rPr lang="en-US" altLang="en-US" sz="1400" b="0" kern="1200" spc="-100" baseline="0"/>
            <a:t>GIs</a:t>
          </a:r>
          <a:r>
            <a:rPr lang="zh-CN" altLang="en-US" sz="1400" b="0" kern="1200" spc="-100" baseline="0"/>
            <a:t>）是一些细菌、噬菌体或质粒中有横向起源迹象的一部分基因组。预测工具</a:t>
          </a:r>
          <a:r>
            <a:rPr lang="en-US" sz="1400" b="0" i="0" kern="1200" spc="-100" baseline="0">
              <a:solidFill>
                <a:srgbClr val="FF0000"/>
              </a:solidFill>
            </a:rPr>
            <a:t>IslandViewer 4 </a:t>
          </a:r>
          <a:endParaRPr lang="zh-CN" altLang="en-US" sz="1400" b="1" kern="1200" spc="-100" baseline="0"/>
        </a:p>
        <a:p>
          <a:pPr marL="114300" lvl="1" indent="-114300" algn="l" defTabSz="622300">
            <a:lnSpc>
              <a:spcPct val="70000"/>
            </a:lnSpc>
            <a:spcBef>
              <a:spcPct val="0"/>
            </a:spcBef>
            <a:spcAft>
              <a:spcPts val="0"/>
            </a:spcAft>
            <a:buFont typeface="+mj-lt"/>
            <a:buAutoNum type="arabicPeriod"/>
          </a:pPr>
          <a:r>
            <a:rPr lang="zh-CN" altLang="en-US" sz="1400" b="1" kern="1200" spc="-100" baseline="0"/>
            <a:t>毒力因子</a:t>
          </a:r>
          <a:r>
            <a:rPr lang="en-US" altLang="zh-CN" sz="1400" b="1" kern="1200" spc="-100" baseline="0"/>
            <a:t>, </a:t>
          </a:r>
          <a:r>
            <a:rPr lang="zh-CN" altLang="en-US" sz="1400" b="1" kern="1200" spc="-100" baseline="0"/>
            <a:t>耐药基因</a:t>
          </a:r>
        </a:p>
        <a:p>
          <a:pPr marL="228600" lvl="2" indent="-114300" algn="l" defTabSz="622300">
            <a:lnSpc>
              <a:spcPct val="70000"/>
            </a:lnSpc>
            <a:spcBef>
              <a:spcPct val="0"/>
            </a:spcBef>
            <a:spcAft>
              <a:spcPts val="0"/>
            </a:spcAft>
            <a:buChar char="•"/>
          </a:pPr>
          <a:r>
            <a:rPr lang="zh-CN" altLang="en-US" sz="1400" b="0" kern="1200" spc="-100" baseline="0"/>
            <a:t>毒力因子包括细菌毒素</a:t>
          </a:r>
          <a:r>
            <a:rPr lang="en-US" altLang="en-US" sz="1400" b="0" kern="1200" spc="-100" baseline="0"/>
            <a:t>,</a:t>
          </a:r>
          <a:r>
            <a:rPr lang="zh-CN" altLang="en-US" sz="1400" b="0" kern="1200" spc="-100" baseline="0"/>
            <a:t> 附着相关的表面蛋白</a:t>
          </a:r>
          <a:r>
            <a:rPr lang="en-US" altLang="en-US" sz="1400" b="0" kern="1200" spc="-100" baseline="0"/>
            <a:t>,</a:t>
          </a:r>
          <a:r>
            <a:rPr lang="zh-CN" altLang="en-US" sz="1400" b="0" kern="1200" spc="-100" baseline="0"/>
            <a:t> 水解酶等，工具</a:t>
          </a:r>
          <a:r>
            <a:rPr lang="en-US" altLang="en-US" sz="1400" b="0" kern="1200" spc="-100" baseline="0">
              <a:solidFill>
                <a:srgbClr val="FF0000"/>
              </a:solidFill>
            </a:rPr>
            <a:t>VFDB</a:t>
          </a:r>
          <a:endParaRPr lang="zh-CN" altLang="en-US" sz="1400" b="0" kern="1200" spc="-100" baseline="0"/>
        </a:p>
        <a:p>
          <a:pPr marL="228600" lvl="2" indent="-114300" algn="l" defTabSz="622300">
            <a:lnSpc>
              <a:spcPct val="70000"/>
            </a:lnSpc>
            <a:spcBef>
              <a:spcPct val="0"/>
            </a:spcBef>
            <a:spcAft>
              <a:spcPts val="0"/>
            </a:spcAft>
            <a:buChar char="•"/>
          </a:pPr>
          <a:r>
            <a:rPr lang="zh-CN" altLang="en-US" sz="1400" b="0" i="0" kern="1200" spc="-100" baseline="0"/>
            <a:t>耐药基因赋予细菌抗生素耐受能力</a:t>
          </a:r>
          <a:r>
            <a:rPr lang="zh-CN" altLang="en-US" sz="1400" b="0" kern="1200" spc="-100" baseline="0"/>
            <a:t>工具</a:t>
          </a:r>
          <a:r>
            <a:rPr lang="en-US" altLang="zh-CN" sz="1400" b="0" kern="1200" spc="-100" baseline="0">
              <a:solidFill>
                <a:srgbClr val="FF0000"/>
              </a:solidFill>
            </a:rPr>
            <a:t>CARD</a:t>
          </a:r>
          <a:r>
            <a:rPr lang="zh-CN" altLang="en-US" sz="1400" b="0" kern="1200" spc="-100" baseline="0">
              <a:solidFill>
                <a:srgbClr val="FF0000"/>
              </a:solidFill>
            </a:rPr>
            <a:t>，</a:t>
          </a:r>
          <a:r>
            <a:rPr lang="en-US" altLang="en-US" sz="1400" b="0" kern="1200" spc="-100" baseline="0">
              <a:solidFill>
                <a:srgbClr val="FF0000"/>
              </a:solidFill>
            </a:rPr>
            <a:t>ARDB</a:t>
          </a:r>
          <a:r>
            <a:rPr lang="zh-CN" altLang="en-US" sz="1400" b="0" kern="1200" spc="-100" baseline="0">
              <a:solidFill>
                <a:srgbClr val="FF0000"/>
              </a:solidFill>
            </a:rPr>
            <a:t>（未更新），</a:t>
          </a:r>
          <a:r>
            <a:rPr lang="en-US" sz="1400" b="0" i="0" kern="1200" spc="-100" baseline="0">
              <a:solidFill>
                <a:srgbClr val="FF0000"/>
              </a:solidFill>
            </a:rPr>
            <a:t>ResFinder 4.1</a:t>
          </a:r>
          <a:endParaRPr lang="zh-CN" altLang="en-US" sz="1400" b="1" kern="1200" spc="-100" baseline="0"/>
        </a:p>
        <a:p>
          <a:pPr marL="114300" lvl="1" indent="-114300" algn="l" defTabSz="622300">
            <a:lnSpc>
              <a:spcPct val="70000"/>
            </a:lnSpc>
            <a:spcBef>
              <a:spcPct val="0"/>
            </a:spcBef>
            <a:spcAft>
              <a:spcPts val="0"/>
            </a:spcAft>
            <a:buFont typeface="+mj-lt"/>
            <a:buAutoNum type="arabicPeriod"/>
          </a:pPr>
          <a:r>
            <a:rPr lang="zh-CN" altLang="en-US" sz="1400" b="1" kern="1200" spc="-100" baseline="0"/>
            <a:t>碳水化合物酶</a:t>
          </a:r>
        </a:p>
        <a:p>
          <a:pPr marL="228600" lvl="2" indent="-114300" algn="l" defTabSz="622300">
            <a:lnSpc>
              <a:spcPct val="70000"/>
            </a:lnSpc>
            <a:spcBef>
              <a:spcPct val="0"/>
            </a:spcBef>
            <a:spcAft>
              <a:spcPts val="0"/>
            </a:spcAft>
            <a:buFont typeface="Arial" panose="020B0604020202020204" pitchFamily="34" charset="0"/>
            <a:buChar char="•"/>
          </a:pPr>
          <a:r>
            <a:rPr lang="en-US" altLang="en-US" sz="1400" b="0" kern="1200" spc="-100" baseline="0"/>
            <a:t>CAZy</a:t>
          </a:r>
          <a:r>
            <a:rPr lang="zh-CN" altLang="en-US" sz="1400" b="0" kern="1200" spc="-100" baseline="0"/>
            <a:t>碳水化合物酶相关的专业数据库，内容包括能催化碳水化合物降解、修饰、以及生物合成的相关酶系家工具</a:t>
          </a:r>
          <a:r>
            <a:rPr lang="en-US" altLang="en-US" sz="1400" b="0" kern="1200" spc="-100" baseline="0">
              <a:solidFill>
                <a:srgbClr val="FF0000"/>
              </a:solidFill>
            </a:rPr>
            <a:t>dbCAN</a:t>
          </a:r>
          <a:endParaRPr lang="zh-CN" altLang="en-US" sz="1400" b="0" kern="1200" spc="-100" baseline="0"/>
        </a:p>
        <a:p>
          <a:pPr marL="114300" lvl="1" indent="-114300" algn="l" defTabSz="622300">
            <a:lnSpc>
              <a:spcPct val="70000"/>
            </a:lnSpc>
            <a:spcBef>
              <a:spcPct val="0"/>
            </a:spcBef>
            <a:spcAft>
              <a:spcPts val="0"/>
            </a:spcAft>
            <a:buFont typeface="+mj-lt"/>
            <a:buAutoNum type="arabicPeriod"/>
          </a:pPr>
          <a:r>
            <a:rPr lang="zh-CN" altLang="en-US" sz="1400" b="1" kern="1200" spc="-100" baseline="0"/>
            <a:t>次级代谢产物合成基因簇</a:t>
          </a:r>
        </a:p>
        <a:p>
          <a:pPr marL="228600" lvl="2" indent="-114300" algn="l" defTabSz="622300">
            <a:lnSpc>
              <a:spcPct val="70000"/>
            </a:lnSpc>
            <a:spcBef>
              <a:spcPct val="0"/>
            </a:spcBef>
            <a:spcAft>
              <a:spcPts val="0"/>
            </a:spcAft>
            <a:buChar char="•"/>
          </a:pPr>
          <a:r>
            <a:rPr lang="en-US" altLang="zh-CN" sz="1400" b="0" i="0" kern="1200">
              <a:solidFill>
                <a:srgbClr val="FF0000"/>
              </a:solidFill>
            </a:rPr>
            <a:t>antiSMASH</a:t>
          </a:r>
          <a:r>
            <a:rPr lang="zh-CN" altLang="en-US" sz="1400" b="0" i="0" kern="1200"/>
            <a:t>可以对细菌和真菌基因组中的次级代谢产物生物合成基因簇进行快速的全基因组鉴定，注释和分析</a:t>
          </a:r>
          <a:endParaRPr lang="zh-CN" altLang="en-US" sz="1400" b="1" kern="1200" spc="-100" baseline="0"/>
        </a:p>
        <a:p>
          <a:pPr marL="114300" lvl="1" indent="-114300" algn="l" defTabSz="622300">
            <a:lnSpc>
              <a:spcPct val="90000"/>
            </a:lnSpc>
            <a:spcBef>
              <a:spcPct val="0"/>
            </a:spcBef>
            <a:spcAft>
              <a:spcPct val="15000"/>
            </a:spcAft>
            <a:buFont typeface="Arial" panose="020B0604020202020204" pitchFamily="34" charset="0"/>
            <a:buChar char="•"/>
          </a:pPr>
          <a:endParaRPr lang="zh-CN" altLang="en-US" sz="1400" b="1" kern="1200"/>
        </a:p>
      </dsp:txBody>
      <dsp:txXfrm>
        <a:off x="7966759" y="490709"/>
        <a:ext cx="3487713" cy="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CD9B8-2F3F-4497-A9A9-AF32CB32AB0E}"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FD5E1-564B-4ED0-895F-C1EA244AC735}" type="slidenum">
              <a:rPr lang="zh-CN" altLang="en-US" smtClean="0"/>
              <a:t>‹#›</a:t>
            </a:fld>
            <a:endParaRPr lang="zh-CN" altLang="en-US"/>
          </a:p>
        </p:txBody>
      </p:sp>
    </p:spTree>
    <p:extLst>
      <p:ext uri="{BB962C8B-B14F-4D97-AF65-F5344CB8AC3E}">
        <p14:creationId xmlns:p14="http://schemas.microsoft.com/office/powerpoint/2010/main" val="18392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CFD5E1-564B-4ED0-895F-C1EA244AC735}" type="slidenum">
              <a:rPr lang="zh-CN" altLang="en-US" smtClean="0"/>
              <a:t>25</a:t>
            </a:fld>
            <a:endParaRPr lang="zh-CN" altLang="en-US"/>
          </a:p>
        </p:txBody>
      </p:sp>
    </p:spTree>
    <p:extLst>
      <p:ext uri="{BB962C8B-B14F-4D97-AF65-F5344CB8AC3E}">
        <p14:creationId xmlns:p14="http://schemas.microsoft.com/office/powerpoint/2010/main" val="226314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84C7D-21A9-4AD5-97E3-90EA37CD61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0848D4-7C3C-4528-93D3-68A49F1D3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3A9826-C568-428A-8771-A8A04CE83EBC}"/>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140EF465-8A0D-4BDA-9606-E59316A4AD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EFD626-F6E3-4A5A-86C4-C42DDD5E93AF}"/>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401220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81EED-6C2A-41C6-98B3-A87F19D990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5E6816-C29F-48D6-8A23-1FD0CE6D776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0DA153-F8BF-4E6A-91EF-1191B7C3FF2E}"/>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EB1929FC-C373-438B-9B93-8BB36A4941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276774-9DD6-4968-85FC-FAD951D7947D}"/>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162415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6A100F-78AF-4F67-ACEE-4829328406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E6AF77-B173-4B53-B0B4-E49D23A91D5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57AEC3C-3E20-40CD-BE0F-91DD8A16A7D8}"/>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6E23FDFC-3096-4D38-A56D-8D2E2764AD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3BEA61-D870-45C7-B3A8-92C6B844CE87}"/>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346396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0B3C5-CDEE-4823-91E1-68BBDF1B8B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5A11E1-568B-481F-8498-F7333B6A1A0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A48309-7F99-486D-BB08-AB839C60F62B}"/>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D05BF8AA-BE10-43A6-A9B9-BC03D56FE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1A88CC-23A9-4079-B8A1-D7744CF91638}"/>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410116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D083E-B582-4D20-985D-4F6C98A9BC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8561BD8-B262-463C-84AF-4A2A2270DA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CEBB5B2-9461-4E6D-913F-06D191482331}"/>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D13C2D44-1458-42EA-85A2-1D0E17E644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D0D2AB-62BE-4BF9-8530-0380C570F3D7}"/>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153720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FE480-EC0D-43A7-9A33-A0FC57DE96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F748BE-8DA9-45B1-8AD8-92E79E0C3D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4544809-95CB-41E2-ABAF-7F1A8468D6B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AF5C410-4614-49CC-BEF4-0988621C00C7}"/>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A23C0AC5-6E95-41F5-A6AA-140E7C7FC5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C92103-53B5-434A-A491-DB3F812A3D75}"/>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348605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B90D3A-96F2-4AC2-985C-BAFC19E7B6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4826A3-8016-48C5-B187-4C7E86948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5C58E03-C0BD-4BD9-B072-EEC902F422F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397E016-AEC1-4148-82BC-5DE132D6F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9D4C0F4-CDDB-4DE6-833A-30889A331E0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D452B02-80BD-46B7-A37B-2D9CEEF0C0DE}"/>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8" name="页脚占位符 7">
            <a:extLst>
              <a:ext uri="{FF2B5EF4-FFF2-40B4-BE49-F238E27FC236}">
                <a16:creationId xmlns:a16="http://schemas.microsoft.com/office/drawing/2014/main" id="{985458E2-5AF3-4F6F-A328-D12563F0A6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18D265C-7E8E-4DB3-A087-8B218D5FABD1}"/>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319017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66082-B8D2-4EC7-A2A3-6FAB18E7EB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4725F6-4BF2-43D7-8C38-90170DB27A9D}"/>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4" name="页脚占位符 3">
            <a:extLst>
              <a:ext uri="{FF2B5EF4-FFF2-40B4-BE49-F238E27FC236}">
                <a16:creationId xmlns:a16="http://schemas.microsoft.com/office/drawing/2014/main" id="{6F6B638F-3F33-47A2-AECF-D4041C982F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BA924D-2A07-4D10-8F49-FA8266B9957E}"/>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870846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813C1E-11A1-4ECC-8B32-DD864073F5FB}"/>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3" name="页脚占位符 2">
            <a:extLst>
              <a:ext uri="{FF2B5EF4-FFF2-40B4-BE49-F238E27FC236}">
                <a16:creationId xmlns:a16="http://schemas.microsoft.com/office/drawing/2014/main" id="{8F27B1C5-0E59-4C8B-A46A-4F6E8B33046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2F0F11-A06C-4659-9C5A-5DF9868A8D1B}"/>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3812773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CD25D-21A2-4F18-8BFE-D80E181096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06BC40-19A8-44A0-95BF-AC68D0F7D6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156C3F0-60F3-4C3A-8A5B-02565022F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5E152C-129C-4CC2-834E-27C290FE83B4}"/>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91E85CF9-A2F5-4833-A600-F1373B3936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FAC421-4306-4659-9EB0-14C293782211}"/>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22389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F6254-FE36-49B8-BB6D-D404127980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A11D0F-8A70-40FD-BA30-928D5F9B7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B43034-CD61-4790-BAF4-EB9E1B653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E81EC11-37B9-4F1D-9BAF-2CF9666CC3DD}"/>
              </a:ext>
            </a:extLst>
          </p:cNvPr>
          <p:cNvSpPr>
            <a:spLocks noGrp="1"/>
          </p:cNvSpPr>
          <p:nvPr>
            <p:ph type="dt" sz="half" idx="10"/>
          </p:nvPr>
        </p:nvSpPr>
        <p:spPr/>
        <p:txBody>
          <a:bodyPr/>
          <a:lstStyle/>
          <a:p>
            <a:fld id="{F39B30C3-2A9E-4440-8F21-920E635A8E3D}"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258FA601-ED33-4D45-B48C-140CC82298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F85595-D756-45CD-A870-D1FDC549B2B6}"/>
              </a:ext>
            </a:extLst>
          </p:cNvPr>
          <p:cNvSpPr>
            <a:spLocks noGrp="1"/>
          </p:cNvSpPr>
          <p:nvPr>
            <p:ph type="sldNum" sz="quarter" idx="12"/>
          </p:nvPr>
        </p:nvSpPr>
        <p:spPr/>
        <p:txBody>
          <a:body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41535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90C04E-FAD9-4973-AA87-6A73020EA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B991C5-00FF-4F0D-8968-7A896B6FB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C227C3-B8B0-47C5-9D21-6ED398A00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9B30C3-2A9E-4440-8F21-920E635A8E3D}"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6FFE5626-CAE2-40B6-8E5D-9F6DD5968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D99D45-7CF1-4FDE-8AE9-DAF492E92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C0BAA-8B86-4C40-B3F4-A89F4B57BD95}" type="slidenum">
              <a:rPr lang="zh-CN" altLang="en-US" smtClean="0"/>
              <a:t>‹#›</a:t>
            </a:fld>
            <a:endParaRPr lang="zh-CN" altLang="en-US"/>
          </a:p>
        </p:txBody>
      </p:sp>
    </p:spTree>
    <p:extLst>
      <p:ext uri="{BB962C8B-B14F-4D97-AF65-F5344CB8AC3E}">
        <p14:creationId xmlns:p14="http://schemas.microsoft.com/office/powerpoint/2010/main" val="1412069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9.xml"/><Relationship Id="rId7" Type="http://schemas.openxmlformats.org/officeDocument/2006/relationships/image" Target="../media/image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tags" Target="../tags/tag40.xml"/></Relationships>
</file>

<file path=ppt/slides/_rels/slide11.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4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49.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image" Target="../media/image1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5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slide" Target="slide51.xml"/><Relationship Id="rId5" Type="http://schemas.openxmlformats.org/officeDocument/2006/relationships/slide" Target="slide40.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5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58.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hyperlink" Target="https://ftp.ncbi.nlm.nih.gov/genbank" TargetMode="External"/><Relationship Id="rId3" Type="http://schemas.openxmlformats.org/officeDocument/2006/relationships/hyperlink" Target="https://www.ncbi.nlm.nih.gov/nucleotide/" TargetMode="External"/><Relationship Id="rId7" Type="http://schemas.openxmlformats.org/officeDocument/2006/relationships/hyperlink" Target="https://ftp.ncbi.nlm.nih.gov/ncbi-asn1" TargetMode="Externa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hyperlink" Target="https://www.ncbi.nlm.nih.gov/books/NBK25501/" TargetMode="External"/><Relationship Id="rId5" Type="http://schemas.openxmlformats.org/officeDocument/2006/relationships/hyperlink" Target="https://www.ncbi.nlm.nih.gov/blast/producttable.shtml" TargetMode="External"/><Relationship Id="rId4" Type="http://schemas.openxmlformats.org/officeDocument/2006/relationships/hyperlink" Target="https://www.ncbi.nlm.nih.gov/blast" TargetMode="Externa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slide" Target="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hyperlink" Target="https://www.ncbi.nlm.nih.gov/genome/" TargetMode="External"/><Relationship Id="rId5" Type="http://schemas.openxmlformats.org/officeDocument/2006/relationships/hyperlink" Target="https://www.ncbi.nlm.nih.gov/nucleotide/"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hyperlink" Target="https://www.uniprot.org/" TargetMode="External"/><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hyperlink" Target="https://www.uniprot.org/downloads" TargetMode="Externa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image" Target="../media/image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hyperlink" Target="https://www.ncbi.nlm.nih.gov/Structure/bwrpsb/bwrpsb.cgi" TargetMode="Externa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hyperlink" Target="https://www.ncbi.nlm.nih.gov/Structure/cdd/wrpsb.cgi" TargetMode="External"/><Relationship Id="rId5" Type="http://schemas.openxmlformats.org/officeDocument/2006/relationships/hyperlink" Target="https://www.ncbi.nlm.nih.gov/cdd/"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s://www.rcsb.org/" TargetMode="Externa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www.genome.jp/kegg/" TargetMode="External"/><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image" Target="../media/image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7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1.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1.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webp"/><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1.png"/><Relationship Id="rId4" Type="http://schemas.openxmlformats.org/officeDocument/2006/relationships/hyperlink" Target="https://blast.ncbi.nlm.nih.gov/Blast.cgi?PROGRAM=blast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1.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xml"/><Relationship Id="rId7" Type="http://schemas.openxmlformats.org/officeDocument/2006/relationships/image" Target="../media/image2.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10" Type="http://schemas.openxmlformats.org/officeDocument/2006/relationships/image" Target="../media/image1.png"/><Relationship Id="rId4" Type="http://schemas.openxmlformats.org/officeDocument/2006/relationships/tags" Target="../tags/tag15.xm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hyperlink" Target="http://www.yelinsky.com/notes/topic/5" TargetMode="External"/><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hyperlink" Target="ftp://ftp.ncbi.nlm.nih.gov/blast/db/" TargetMode="External"/><Relationship Id="rId5" Type="http://schemas.openxmlformats.org/officeDocument/2006/relationships/hyperlink" Target="ftp://ftp.ncbi.nlm.nih.gov/blast/executables/blast+/LATEST/" TargetMode="Externa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5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hyperlink" Target="https://www.genome.jp/kegg/kaas/" TargetMode="External"/><Relationship Id="rId18" Type="http://schemas.openxmlformats.org/officeDocument/2006/relationships/hyperlink" Target="http://ardb.cbcb.umd.edu/" TargetMode="External"/><Relationship Id="rId3" Type="http://schemas.openxmlformats.org/officeDocument/2006/relationships/image" Target="../media/image1.png"/><Relationship Id="rId21" Type="http://schemas.openxmlformats.org/officeDocument/2006/relationships/hyperlink" Target="https://antismash.secondarymetabolites.org/#!/start" TargetMode="External"/><Relationship Id="rId7" Type="http://schemas.openxmlformats.org/officeDocument/2006/relationships/diagramColors" Target="../diagrams/colors1.xml"/><Relationship Id="rId12" Type="http://schemas.openxmlformats.org/officeDocument/2006/relationships/hyperlink" Target="http://www.ebi.ac.uk/uniprot/" TargetMode="External"/><Relationship Id="rId17" Type="http://schemas.openxmlformats.org/officeDocument/2006/relationships/hyperlink" Target="https://card.mcmaster.ca/" TargetMode="External"/><Relationship Id="rId2" Type="http://schemas.openxmlformats.org/officeDocument/2006/relationships/slideLayout" Target="../slideLayouts/slideLayout7.xml"/><Relationship Id="rId16" Type="http://schemas.openxmlformats.org/officeDocument/2006/relationships/hyperlink" Target="http://www.mgc.ac.cn/VFs/main.htm" TargetMode="External"/><Relationship Id="rId20" Type="http://schemas.openxmlformats.org/officeDocument/2006/relationships/hyperlink" Target="http://bcb.unl.edu/dbCAN/" TargetMode="External"/><Relationship Id="rId1" Type="http://schemas.openxmlformats.org/officeDocument/2006/relationships/tags" Target="../tags/tag88.xml"/><Relationship Id="rId6" Type="http://schemas.openxmlformats.org/officeDocument/2006/relationships/diagramQuickStyle" Target="../diagrams/quickStyle1.xml"/><Relationship Id="rId11" Type="http://schemas.openxmlformats.org/officeDocument/2006/relationships/hyperlink" Target="http://www.ncbi.nlm.nih.gov/COG/" TargetMode="External"/><Relationship Id="rId5" Type="http://schemas.openxmlformats.org/officeDocument/2006/relationships/diagramLayout" Target="../diagrams/layout1.xml"/><Relationship Id="rId15" Type="http://schemas.openxmlformats.org/officeDocument/2006/relationships/hyperlink" Target="http://www.pathogenomics.sfu.ca/islandviewer/" TargetMode="External"/><Relationship Id="rId10" Type="http://schemas.openxmlformats.org/officeDocument/2006/relationships/hyperlink" Target="http://eggnog5.embl.de/#/app/home" TargetMode="External"/><Relationship Id="rId19" Type="http://schemas.openxmlformats.org/officeDocument/2006/relationships/hyperlink" Target="https://cge.cbs.dtu.dk/services/ResFinder/" TargetMode="External"/><Relationship Id="rId4" Type="http://schemas.openxmlformats.org/officeDocument/2006/relationships/diagramData" Target="../diagrams/data1.xml"/><Relationship Id="rId9" Type="http://schemas.openxmlformats.org/officeDocument/2006/relationships/hyperlink" Target="https://ftp.ncbi.nlm.nih.gov/blast/db/" TargetMode="External"/><Relationship Id="rId14" Type="http://schemas.openxmlformats.org/officeDocument/2006/relationships/hyperlink" Target="http://www.geneontology.org/"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david.abcc.ncifcrf.gov/" TargetMode="External"/><Relationship Id="rId13" Type="http://schemas.openxmlformats.org/officeDocument/2006/relationships/hyperlink" Target="http://www.ebi.ac.uk/Tools/seqstats/emboss_cpgplot/" TargetMode="External"/><Relationship Id="rId18" Type="http://schemas.openxmlformats.org/officeDocument/2006/relationships/hyperlink" Target="http://www.islander.com/" TargetMode="External"/><Relationship Id="rId26" Type="http://schemas.openxmlformats.org/officeDocument/2006/relationships/hyperlink" Target="http://www.cbs.dtu.dk/services/SignalP/" TargetMode="External"/><Relationship Id="rId3" Type="http://schemas.openxmlformats.org/officeDocument/2006/relationships/image" Target="../media/image1.png"/><Relationship Id="rId21" Type="http://schemas.openxmlformats.org/officeDocument/2006/relationships/hyperlink" Target="http://crispr.u-psud.fr/Server/Advanced.CRISPRfinder.php" TargetMode="External"/><Relationship Id="rId7" Type="http://schemas.openxmlformats.org/officeDocument/2006/relationships/hyperlink" Target="http://lowelab.ucsc.edu/tRNAscan-SE/" TargetMode="External"/><Relationship Id="rId12" Type="http://schemas.openxmlformats.org/officeDocument/2006/relationships/hyperlink" Target="http://www.ebi.ac.uk/Tools/emboss/cpgplot/index.html" TargetMode="External"/><Relationship Id="rId17" Type="http://schemas.openxmlformats.org/officeDocument/2006/relationships/hyperlink" Target="http://operondb.cbcb.umd.edu/cgi-bin/operondb/operons.cgi" TargetMode="External"/><Relationship Id="rId25" Type="http://schemas.openxmlformats.org/officeDocument/2006/relationships/hyperlink" Target="http://phaster.ca/" TargetMode="External"/><Relationship Id="rId2" Type="http://schemas.openxmlformats.org/officeDocument/2006/relationships/slideLayout" Target="../slideLayouts/slideLayout7.xml"/><Relationship Id="rId16" Type="http://schemas.openxmlformats.org/officeDocument/2006/relationships/hyperlink" Target="http://csbl.bmb.uga.edu/DOOR/index.php" TargetMode="External"/><Relationship Id="rId20" Type="http://schemas.openxmlformats.org/officeDocument/2006/relationships/hyperlink" Target="http://db-mml.sjtu.edu.cn/MobilomeFINDER/" TargetMode="External"/><Relationship Id="rId1" Type="http://schemas.openxmlformats.org/officeDocument/2006/relationships/tags" Target="../tags/tag89.xml"/><Relationship Id="rId6" Type="http://schemas.openxmlformats.org/officeDocument/2006/relationships/hyperlink" Target="http://www.cbs.dtu.dk/services/RNAmmer/" TargetMode="External"/><Relationship Id="rId11" Type="http://schemas.openxmlformats.org/officeDocument/2006/relationships/hyperlink" Target="http://tandem.bu.edu/trf/trf407b.linux.download.html" TargetMode="External"/><Relationship Id="rId24" Type="http://schemas.openxmlformats.org/officeDocument/2006/relationships/hyperlink" Target="http://linux1.softberry.com/berry.phtml?topic=polyah&amp;group=programs&amp;subgroup=promoter" TargetMode="External"/><Relationship Id="rId5" Type="http://schemas.openxmlformats.org/officeDocument/2006/relationships/hyperlink" Target="http://ccb.jhu.edu/software/glimmer/index.shtml" TargetMode="External"/><Relationship Id="rId15" Type="http://schemas.openxmlformats.org/officeDocument/2006/relationships/hyperlink" Target="http://tubic.tju.edu.cn/deg/" TargetMode="External"/><Relationship Id="rId23" Type="http://schemas.openxmlformats.org/officeDocument/2006/relationships/hyperlink" Target="https://www.gem.re.kr/paidb/about_paidb.php" TargetMode="External"/><Relationship Id="rId10" Type="http://schemas.openxmlformats.org/officeDocument/2006/relationships/hyperlink" Target="https://www.patricbrc.org/" TargetMode="External"/><Relationship Id="rId19" Type="http://schemas.openxmlformats.org/officeDocument/2006/relationships/hyperlink" Target="http://www.pathogenomics.sfu.ca/islandviewer/query.php" TargetMode="External"/><Relationship Id="rId4" Type="http://schemas.openxmlformats.org/officeDocument/2006/relationships/hyperlink" Target="http://prodigal.ornl.gov/" TargetMode="External"/><Relationship Id="rId9" Type="http://schemas.openxmlformats.org/officeDocument/2006/relationships/hyperlink" Target="http://rast.nmpdr.org/" TargetMode="External"/><Relationship Id="rId14" Type="http://schemas.openxmlformats.org/officeDocument/2006/relationships/hyperlink" Target="http://bioinfo-mml.sjtu.edu.cn/TADB/" TargetMode="External"/><Relationship Id="rId22" Type="http://schemas.openxmlformats.org/officeDocument/2006/relationships/hyperlink" Target="http://www-bimas.cit.nih.gov/molbio/prosca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5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hyperlink" Target="http://mummer.sourceforge.net/" TargetMode="External"/><Relationship Id="rId5" Type="http://schemas.openxmlformats.org/officeDocument/2006/relationships/hyperlink" Target="https://github.com/tseemann/snippy" TargetMode="External"/><Relationship Id="rId4" Type="http://schemas.openxmlformats.org/officeDocument/2006/relationships/hyperlink" Target="https://gatk.broadinstitute.org/hc/en-u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9.xml"/><Relationship Id="rId7" Type="http://schemas.openxmlformats.org/officeDocument/2006/relationships/image" Target="../media/image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4.xml"/><Relationship Id="rId7" Type="http://schemas.openxmlformats.org/officeDocument/2006/relationships/image" Target="../media/image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TextBox 7">
            <a:extLst>
              <a:ext uri="{FF2B5EF4-FFF2-40B4-BE49-F238E27FC236}">
                <a16:creationId xmlns:a16="http://schemas.microsoft.com/office/drawing/2014/main" id="{783A3FBA-7357-4E37-86C8-B5AA9B3AD873}"/>
              </a:ext>
            </a:extLst>
          </p:cNvPr>
          <p:cNvSpPr>
            <a:spLocks noChangeArrowheads="1"/>
          </p:cNvSpPr>
          <p:nvPr/>
        </p:nvSpPr>
        <p:spPr bwMode="auto">
          <a:xfrm>
            <a:off x="2216877" y="3059668"/>
            <a:ext cx="775824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800" b="1">
                <a:solidFill>
                  <a:schemeClr val="accent1">
                    <a:lumMod val="50000"/>
                  </a:schemeClr>
                </a:solidFill>
                <a:cs typeface="+mn-ea"/>
                <a:sym typeface="+mn-lt"/>
              </a:rPr>
              <a:t>生物信息分析入门基础知识</a:t>
            </a:r>
          </a:p>
        </p:txBody>
      </p:sp>
    </p:spTree>
    <p:extLst>
      <p:ext uri="{BB962C8B-B14F-4D97-AF65-F5344CB8AC3E}">
        <p14:creationId xmlns:p14="http://schemas.microsoft.com/office/powerpoint/2010/main" val="273154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B6BAD78-FBF3-4B3F-AB4F-30EA069F9ADA}"/>
              </a:ext>
            </a:extLst>
          </p:cNvPr>
          <p:cNvSpPr/>
          <p:nvPr/>
        </p:nvSpPr>
        <p:spPr>
          <a:xfrm>
            <a:off x="0" y="1341302"/>
            <a:ext cx="1677575" cy="369332"/>
          </a:xfrm>
          <a:prstGeom prst="rect">
            <a:avLst/>
          </a:prstGeom>
        </p:spPr>
        <p:txBody>
          <a:bodyPr wrap="none">
            <a:spAutoFit/>
          </a:bodyPr>
          <a:lstStyle/>
          <a:p>
            <a:r>
              <a:rPr lang="en-US" altLang="zh-CN" b="1">
                <a:solidFill>
                  <a:srgbClr val="333333"/>
                </a:solidFill>
                <a:latin typeface="微软雅黑" panose="020B0503020204020204" pitchFamily="34" charset="-122"/>
                <a:ea typeface="微软雅黑" panose="020B0503020204020204" pitchFamily="34" charset="-122"/>
              </a:rPr>
              <a:t>Genbank</a:t>
            </a:r>
            <a:r>
              <a:rPr lang="zh-CN" altLang="en-US" b="1">
                <a:solidFill>
                  <a:srgbClr val="333333"/>
                </a:solidFill>
                <a:latin typeface="微软雅黑" panose="020B0503020204020204" pitchFamily="34" charset="-122"/>
                <a:ea typeface="微软雅黑" panose="020B0503020204020204" pitchFamily="34" charset="-122"/>
              </a:rPr>
              <a:t>格式</a:t>
            </a:r>
            <a:endParaRPr lang="zh-CN" altLang="en-US"/>
          </a:p>
        </p:txBody>
      </p:sp>
      <p:pic>
        <p:nvPicPr>
          <p:cNvPr id="10" name="图片 9">
            <a:extLst>
              <a:ext uri="{FF2B5EF4-FFF2-40B4-BE49-F238E27FC236}">
                <a16:creationId xmlns:a16="http://schemas.microsoft.com/office/drawing/2014/main" id="{D2F45716-3A1F-4094-8503-48567A114099}"/>
              </a:ext>
            </a:extLst>
          </p:cNvPr>
          <p:cNvPicPr>
            <a:picLocks noChangeAspect="1"/>
          </p:cNvPicPr>
          <p:nvPr/>
        </p:nvPicPr>
        <p:blipFill>
          <a:blip r:embed="rId7"/>
          <a:stretch>
            <a:fillRect/>
          </a:stretch>
        </p:blipFill>
        <p:spPr>
          <a:xfrm>
            <a:off x="2403488" y="1188829"/>
            <a:ext cx="5358280" cy="5389252"/>
          </a:xfrm>
          <a:prstGeom prst="rect">
            <a:avLst/>
          </a:prstGeom>
        </p:spPr>
      </p:pic>
      <p:graphicFrame>
        <p:nvGraphicFramePr>
          <p:cNvPr id="9" name="表格 8">
            <a:extLst>
              <a:ext uri="{FF2B5EF4-FFF2-40B4-BE49-F238E27FC236}">
                <a16:creationId xmlns:a16="http://schemas.microsoft.com/office/drawing/2014/main" id="{76EEB694-23F0-40D7-B67D-46A8E79773B5}"/>
              </a:ext>
            </a:extLst>
          </p:cNvPr>
          <p:cNvGraphicFramePr>
            <a:graphicFrameLocks noGrp="1"/>
          </p:cNvGraphicFramePr>
          <p:nvPr/>
        </p:nvGraphicFramePr>
        <p:xfrm>
          <a:off x="7761768" y="1106075"/>
          <a:ext cx="4313134" cy="5365655"/>
        </p:xfrm>
        <a:graphic>
          <a:graphicData uri="http://schemas.openxmlformats.org/drawingml/2006/table">
            <a:tbl>
              <a:tblPr firstRow="1" bandRow="1">
                <a:tableStyleId>{5FD0F851-EC5A-4D38-B0AD-8093EC10F338}</a:tableStyleId>
              </a:tblPr>
              <a:tblGrid>
                <a:gridCol w="2156567">
                  <a:extLst>
                    <a:ext uri="{9D8B030D-6E8A-4147-A177-3AD203B41FA5}">
                      <a16:colId xmlns:a16="http://schemas.microsoft.com/office/drawing/2014/main" val="2991534391"/>
                    </a:ext>
                  </a:extLst>
                </a:gridCol>
                <a:gridCol w="2156567">
                  <a:extLst>
                    <a:ext uri="{9D8B030D-6E8A-4147-A177-3AD203B41FA5}">
                      <a16:colId xmlns:a16="http://schemas.microsoft.com/office/drawing/2014/main" val="1777732918"/>
                    </a:ext>
                  </a:extLst>
                </a:gridCol>
              </a:tblGrid>
              <a:tr h="236713">
                <a:tc>
                  <a:txBody>
                    <a:bodyPr/>
                    <a:lstStyle/>
                    <a:p>
                      <a:pPr algn="ctr" fontAlgn="base"/>
                      <a:r>
                        <a:rPr lang="en-US" sz="1400">
                          <a:effectLst/>
                        </a:rPr>
                        <a:t>GenBank</a:t>
                      </a:r>
                      <a:endParaRPr lang="en-US" sz="1400" b="0">
                        <a:effectLst/>
                        <a:latin typeface="inherit"/>
                      </a:endParaRPr>
                    </a:p>
                  </a:txBody>
                  <a:tcPr marL="13856" marR="13856" marT="13856" marB="13856" anchor="ctr"/>
                </a:tc>
                <a:tc>
                  <a:txBody>
                    <a:bodyPr/>
                    <a:lstStyle/>
                    <a:p>
                      <a:pPr algn="ctr" fontAlgn="base"/>
                      <a:r>
                        <a:rPr lang="zh-CN" altLang="en-US" sz="1400">
                          <a:effectLst/>
                        </a:rPr>
                        <a:t>含义</a:t>
                      </a:r>
                      <a:endParaRPr lang="zh-CN" altLang="en-US" sz="1400" b="0">
                        <a:effectLst/>
                        <a:latin typeface="inherit"/>
                      </a:endParaRPr>
                    </a:p>
                  </a:txBody>
                  <a:tcPr marL="13856" marR="13856" marT="13856" marB="13856" anchor="ctr"/>
                </a:tc>
                <a:extLst>
                  <a:ext uri="{0D108BD9-81ED-4DB2-BD59-A6C34878D82A}">
                    <a16:rowId xmlns:a16="http://schemas.microsoft.com/office/drawing/2014/main" val="4198172525"/>
                  </a:ext>
                </a:extLst>
              </a:tr>
              <a:tr h="236713">
                <a:tc>
                  <a:txBody>
                    <a:bodyPr/>
                    <a:lstStyle/>
                    <a:p>
                      <a:pPr algn="ctr" fontAlgn="base"/>
                      <a:r>
                        <a:rPr lang="en-US" sz="1200">
                          <a:effectLst/>
                        </a:rPr>
                        <a:t>LOCUS</a:t>
                      </a:r>
                      <a:endParaRPr lang="en-US" sz="1200" b="0">
                        <a:effectLst/>
                        <a:latin typeface="inherit"/>
                      </a:endParaRPr>
                    </a:p>
                  </a:txBody>
                  <a:tcPr marL="13856" marR="13856" marT="13856" marB="13856" anchor="ctr"/>
                </a:tc>
                <a:tc>
                  <a:txBody>
                    <a:bodyPr/>
                    <a:lstStyle/>
                    <a:p>
                      <a:pPr algn="ctr" fontAlgn="base"/>
                      <a:r>
                        <a:rPr lang="zh-CN" altLang="en-US" sz="1200">
                          <a:effectLst/>
                        </a:rPr>
                        <a:t>名称，长度，分子类型，数据分类，最后一次修订时间</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3138307052"/>
                  </a:ext>
                </a:extLst>
              </a:tr>
              <a:tr h="236713">
                <a:tc>
                  <a:txBody>
                    <a:bodyPr/>
                    <a:lstStyle/>
                    <a:p>
                      <a:pPr algn="ctr" fontAlgn="base"/>
                      <a:r>
                        <a:rPr lang="en-US" sz="1200">
                          <a:effectLst/>
                        </a:rPr>
                        <a:t>DEFINITION</a:t>
                      </a:r>
                      <a:endParaRPr lang="en-US" sz="1200" b="0">
                        <a:effectLst/>
                        <a:latin typeface="inherit"/>
                      </a:endParaRPr>
                    </a:p>
                  </a:txBody>
                  <a:tcPr marL="13856" marR="13856" marT="13856" marB="13856" anchor="ctr"/>
                </a:tc>
                <a:tc>
                  <a:txBody>
                    <a:bodyPr/>
                    <a:lstStyle/>
                    <a:p>
                      <a:pPr algn="ctr" fontAlgn="base"/>
                      <a:r>
                        <a:rPr lang="zh-CN" altLang="en-US" sz="1200">
                          <a:effectLst/>
                        </a:rPr>
                        <a:t>序列简单说明</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951147084"/>
                  </a:ext>
                </a:extLst>
              </a:tr>
              <a:tr h="236713">
                <a:tc>
                  <a:txBody>
                    <a:bodyPr/>
                    <a:lstStyle/>
                    <a:p>
                      <a:pPr algn="ctr" fontAlgn="base"/>
                      <a:r>
                        <a:rPr lang="en-US" sz="1200">
                          <a:effectLst/>
                        </a:rPr>
                        <a:t>ACCESSION</a:t>
                      </a:r>
                      <a:endParaRPr lang="en-US" sz="1200" b="0">
                        <a:effectLst/>
                        <a:latin typeface="inherit"/>
                      </a:endParaRPr>
                    </a:p>
                  </a:txBody>
                  <a:tcPr marL="13856" marR="13856" marT="13856" marB="13856" anchor="ctr"/>
                </a:tc>
                <a:tc>
                  <a:txBody>
                    <a:bodyPr/>
                    <a:lstStyle/>
                    <a:p>
                      <a:pPr algn="ctr" fontAlgn="base"/>
                      <a:r>
                        <a:rPr lang="zh-CN" altLang="en-US" sz="1200">
                          <a:effectLst/>
                        </a:rPr>
                        <a:t>序列检索号</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2736213666"/>
                  </a:ext>
                </a:extLst>
              </a:tr>
              <a:tr h="236713">
                <a:tc>
                  <a:txBody>
                    <a:bodyPr/>
                    <a:lstStyle/>
                    <a:p>
                      <a:pPr algn="ctr" fontAlgn="base"/>
                      <a:r>
                        <a:rPr lang="en-US" sz="1200">
                          <a:effectLst/>
                        </a:rPr>
                        <a:t>VERSION</a:t>
                      </a:r>
                      <a:endParaRPr lang="en-US" sz="1200" b="0">
                        <a:effectLst/>
                        <a:latin typeface="inherit"/>
                      </a:endParaRPr>
                    </a:p>
                  </a:txBody>
                  <a:tcPr marL="13856" marR="13856" marT="13856" marB="13856" anchor="ctr"/>
                </a:tc>
                <a:tc>
                  <a:txBody>
                    <a:bodyPr/>
                    <a:lstStyle/>
                    <a:p>
                      <a:pPr algn="ctr" fontAlgn="base"/>
                      <a:r>
                        <a:rPr lang="zh-CN" altLang="en-US" sz="1200">
                          <a:effectLst/>
                        </a:rPr>
                        <a:t>序列版本号</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3252777676"/>
                  </a:ext>
                </a:extLst>
              </a:tr>
              <a:tr h="236713">
                <a:tc>
                  <a:txBody>
                    <a:bodyPr/>
                    <a:lstStyle/>
                    <a:p>
                      <a:pPr algn="ctr" fontAlgn="base"/>
                      <a:r>
                        <a:rPr lang="en-US" sz="1200">
                          <a:effectLst/>
                        </a:rPr>
                        <a:t>KEYWORDS</a:t>
                      </a:r>
                      <a:endParaRPr lang="en-US" sz="1200" b="0">
                        <a:effectLst/>
                        <a:latin typeface="inherit"/>
                      </a:endParaRPr>
                    </a:p>
                  </a:txBody>
                  <a:tcPr marL="13856" marR="13856" marT="13856" marB="13856" anchor="ctr"/>
                </a:tc>
                <a:tc>
                  <a:txBody>
                    <a:bodyPr/>
                    <a:lstStyle/>
                    <a:p>
                      <a:pPr algn="ctr" fontAlgn="base"/>
                      <a:r>
                        <a:rPr lang="zh-CN" altLang="en-US" sz="1200">
                          <a:effectLst/>
                        </a:rPr>
                        <a:t>与序列相关的关键词</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559788445"/>
                  </a:ext>
                </a:extLst>
              </a:tr>
              <a:tr h="236713">
                <a:tc>
                  <a:txBody>
                    <a:bodyPr/>
                    <a:lstStyle/>
                    <a:p>
                      <a:pPr algn="ctr" fontAlgn="base"/>
                      <a:r>
                        <a:rPr lang="en-US" sz="1200">
                          <a:effectLst/>
                        </a:rPr>
                        <a:t>SOURCE</a:t>
                      </a:r>
                      <a:endParaRPr lang="en-US" sz="1200" b="0">
                        <a:effectLst/>
                        <a:latin typeface="inherit"/>
                      </a:endParaRPr>
                    </a:p>
                  </a:txBody>
                  <a:tcPr marL="13856" marR="13856" marT="13856" marB="13856" anchor="ctr"/>
                </a:tc>
                <a:tc>
                  <a:txBody>
                    <a:bodyPr/>
                    <a:lstStyle/>
                    <a:p>
                      <a:pPr algn="ctr" fontAlgn="base"/>
                      <a:r>
                        <a:rPr lang="zh-CN" altLang="en-US" sz="1200">
                          <a:effectLst/>
                        </a:rPr>
                        <a:t>序列物种来源</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2296046861"/>
                  </a:ext>
                </a:extLst>
              </a:tr>
              <a:tr h="236713">
                <a:tc>
                  <a:txBody>
                    <a:bodyPr/>
                    <a:lstStyle/>
                    <a:p>
                      <a:pPr algn="ctr" fontAlgn="base"/>
                      <a:r>
                        <a:rPr lang="en-US" sz="1200">
                          <a:effectLst/>
                        </a:rPr>
                        <a:t>ORGANISM</a:t>
                      </a:r>
                      <a:endParaRPr lang="en-US" sz="1200" b="0">
                        <a:effectLst/>
                        <a:latin typeface="inherit"/>
                      </a:endParaRPr>
                    </a:p>
                  </a:txBody>
                  <a:tcPr marL="13856" marR="13856" marT="13856" marB="13856" anchor="ctr"/>
                </a:tc>
                <a:tc>
                  <a:txBody>
                    <a:bodyPr/>
                    <a:lstStyle/>
                    <a:p>
                      <a:pPr algn="ctr" fontAlgn="base"/>
                      <a:r>
                        <a:rPr lang="zh-CN" altLang="en-US" sz="1200">
                          <a:effectLst/>
                        </a:rPr>
                        <a:t>序列来源的物种分类</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992279381"/>
                  </a:ext>
                </a:extLst>
              </a:tr>
              <a:tr h="236713">
                <a:tc>
                  <a:txBody>
                    <a:bodyPr/>
                    <a:lstStyle/>
                    <a:p>
                      <a:pPr algn="ctr" fontAlgn="base"/>
                      <a:r>
                        <a:rPr lang="en-US" sz="1200">
                          <a:effectLst/>
                        </a:rPr>
                        <a:t>REFERENCE</a:t>
                      </a:r>
                      <a:endParaRPr lang="en-US" sz="1200" b="0">
                        <a:effectLst/>
                        <a:latin typeface="inherit"/>
                      </a:endParaRPr>
                    </a:p>
                  </a:txBody>
                  <a:tcPr marL="13856" marR="13856" marT="13856" marB="13856" anchor="ctr"/>
                </a:tc>
                <a:tc>
                  <a:txBody>
                    <a:bodyPr/>
                    <a:lstStyle/>
                    <a:p>
                      <a:pPr algn="ctr" fontAlgn="base"/>
                      <a:r>
                        <a:rPr lang="zh-CN" altLang="en-US" sz="1200">
                          <a:effectLst/>
                        </a:rPr>
                        <a:t>相关文献编号，或递交序列的注册信息</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302428306"/>
                  </a:ext>
                </a:extLst>
              </a:tr>
              <a:tr h="236713">
                <a:tc>
                  <a:txBody>
                    <a:bodyPr/>
                    <a:lstStyle/>
                    <a:p>
                      <a:pPr algn="ctr" fontAlgn="base"/>
                      <a:r>
                        <a:rPr lang="en-US" sz="1200">
                          <a:effectLst/>
                        </a:rPr>
                        <a:t>AUTHORS</a:t>
                      </a:r>
                      <a:endParaRPr lang="en-US" sz="1200" b="0">
                        <a:effectLst/>
                        <a:latin typeface="inherit"/>
                      </a:endParaRPr>
                    </a:p>
                  </a:txBody>
                  <a:tcPr marL="13856" marR="13856" marT="13856" marB="13856" anchor="ctr"/>
                </a:tc>
                <a:tc>
                  <a:txBody>
                    <a:bodyPr/>
                    <a:lstStyle/>
                    <a:p>
                      <a:pPr algn="ctr" fontAlgn="base"/>
                      <a:r>
                        <a:rPr lang="zh-CN" altLang="en-US" sz="1200">
                          <a:effectLst/>
                        </a:rPr>
                        <a:t>相关文献作者，或递交序列的作者</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2622457609"/>
                  </a:ext>
                </a:extLst>
              </a:tr>
              <a:tr h="236713">
                <a:tc>
                  <a:txBody>
                    <a:bodyPr/>
                    <a:lstStyle/>
                    <a:p>
                      <a:pPr algn="ctr" fontAlgn="base"/>
                      <a:r>
                        <a:rPr lang="en-US" sz="1200">
                          <a:effectLst/>
                        </a:rPr>
                        <a:t>TITLE</a:t>
                      </a:r>
                      <a:endParaRPr lang="en-US" sz="1200" b="0">
                        <a:effectLst/>
                        <a:latin typeface="inherit"/>
                      </a:endParaRPr>
                    </a:p>
                  </a:txBody>
                  <a:tcPr marL="13856" marR="13856" marT="13856" marB="13856" anchor="ctr"/>
                </a:tc>
                <a:tc>
                  <a:txBody>
                    <a:bodyPr/>
                    <a:lstStyle/>
                    <a:p>
                      <a:pPr algn="ctr" fontAlgn="base"/>
                      <a:r>
                        <a:rPr lang="zh-CN" altLang="en-US" sz="1200">
                          <a:effectLst/>
                        </a:rPr>
                        <a:t>相关文献题目</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2442064359"/>
                  </a:ext>
                </a:extLst>
              </a:tr>
              <a:tr h="236713">
                <a:tc>
                  <a:txBody>
                    <a:bodyPr/>
                    <a:lstStyle/>
                    <a:p>
                      <a:pPr algn="ctr" fontAlgn="base"/>
                      <a:r>
                        <a:rPr lang="en-US" sz="1200">
                          <a:effectLst/>
                        </a:rPr>
                        <a:t>JOURNAL</a:t>
                      </a:r>
                      <a:endParaRPr lang="en-US" sz="1200" b="0">
                        <a:effectLst/>
                        <a:latin typeface="inherit"/>
                      </a:endParaRPr>
                    </a:p>
                  </a:txBody>
                  <a:tcPr marL="13856" marR="13856" marT="13856" marB="13856" anchor="ctr"/>
                </a:tc>
                <a:tc>
                  <a:txBody>
                    <a:bodyPr/>
                    <a:lstStyle/>
                    <a:p>
                      <a:pPr algn="ctr" fontAlgn="base"/>
                      <a:r>
                        <a:rPr lang="zh-CN" altLang="en-US" sz="1200">
                          <a:effectLst/>
                        </a:rPr>
                        <a:t>相关文献刊物杂志名，或递交序列的作者单位</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485709039"/>
                  </a:ext>
                </a:extLst>
              </a:tr>
              <a:tr h="236713">
                <a:tc>
                  <a:txBody>
                    <a:bodyPr/>
                    <a:lstStyle/>
                    <a:p>
                      <a:pPr algn="ctr" fontAlgn="base"/>
                      <a:r>
                        <a:rPr lang="en-US" sz="1200" kern="1200">
                          <a:solidFill>
                            <a:schemeClr val="tx1"/>
                          </a:solidFill>
                          <a:effectLst/>
                          <a:latin typeface="+mn-lt"/>
                          <a:ea typeface="+mn-ea"/>
                          <a:cs typeface="+mn-cs"/>
                        </a:rPr>
                        <a:t>PUBMED</a:t>
                      </a:r>
                    </a:p>
                  </a:txBody>
                  <a:tcPr marL="13856" marR="13856" marT="13856" marB="13856" anchor="ctr"/>
                </a:tc>
                <a:tc>
                  <a:txBody>
                    <a:bodyPr/>
                    <a:lstStyle/>
                    <a:p>
                      <a:pPr algn="ctr" fontAlgn="base"/>
                      <a:r>
                        <a:rPr lang="zh-CN" altLang="en-US" sz="1200">
                          <a:effectLst/>
                        </a:rPr>
                        <a:t>相关文献 </a:t>
                      </a:r>
                      <a:r>
                        <a:rPr lang="en-US" sz="1200">
                          <a:effectLst/>
                        </a:rPr>
                        <a:t>PUBMED</a:t>
                      </a:r>
                      <a:r>
                        <a:rPr lang="zh-CN" altLang="en-US" sz="1200">
                          <a:effectLst/>
                        </a:rPr>
                        <a:t>引文代码</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2968181236"/>
                  </a:ext>
                </a:extLst>
              </a:tr>
              <a:tr h="236713">
                <a:tc>
                  <a:txBody>
                    <a:bodyPr/>
                    <a:lstStyle/>
                    <a:p>
                      <a:pPr algn="ctr" fontAlgn="base"/>
                      <a:r>
                        <a:rPr lang="en-US" sz="1200">
                          <a:effectLst/>
                        </a:rPr>
                        <a:t>REMARK</a:t>
                      </a:r>
                      <a:endParaRPr lang="en-US" sz="1200" b="0">
                        <a:effectLst/>
                        <a:latin typeface="inherit"/>
                      </a:endParaRPr>
                    </a:p>
                  </a:txBody>
                  <a:tcPr marL="13856" marR="13856" marT="13856" marB="13856" anchor="ctr"/>
                </a:tc>
                <a:tc>
                  <a:txBody>
                    <a:bodyPr/>
                    <a:lstStyle/>
                    <a:p>
                      <a:pPr algn="ctr" fontAlgn="base"/>
                      <a:r>
                        <a:rPr lang="zh-CN" altLang="en-US" sz="1200">
                          <a:effectLst/>
                        </a:rPr>
                        <a:t>相关文献注释</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559785195"/>
                  </a:ext>
                </a:extLst>
              </a:tr>
              <a:tr h="236713">
                <a:tc>
                  <a:txBody>
                    <a:bodyPr/>
                    <a:lstStyle/>
                    <a:p>
                      <a:pPr algn="ctr" fontAlgn="base"/>
                      <a:endParaRPr lang="zh-CN" altLang="en-US" sz="1200" b="0">
                        <a:effectLst/>
                        <a:latin typeface="inherit"/>
                      </a:endParaRPr>
                    </a:p>
                  </a:txBody>
                  <a:tcPr marL="13856" marR="13856" marT="13856" marB="13856" anchor="ctr"/>
                </a:tc>
                <a:tc>
                  <a:txBody>
                    <a:bodyPr/>
                    <a:lstStyle/>
                    <a:p>
                      <a:pPr algn="ctr" fontAlgn="base"/>
                      <a:r>
                        <a:rPr lang="zh-CN" altLang="en-US" sz="1200">
                          <a:effectLst/>
                        </a:rPr>
                        <a:t>相关文献其它注释</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303540016"/>
                  </a:ext>
                </a:extLst>
              </a:tr>
              <a:tr h="236713">
                <a:tc>
                  <a:txBody>
                    <a:bodyPr/>
                    <a:lstStyle/>
                    <a:p>
                      <a:pPr algn="ctr" fontAlgn="base"/>
                      <a:r>
                        <a:rPr lang="en-US" sz="1200">
                          <a:effectLst/>
                        </a:rPr>
                        <a:t>COMMENT</a:t>
                      </a:r>
                      <a:endParaRPr lang="en-US" sz="1200" b="0">
                        <a:effectLst/>
                        <a:latin typeface="inherit"/>
                      </a:endParaRPr>
                    </a:p>
                  </a:txBody>
                  <a:tcPr marL="13856" marR="13856" marT="13856" marB="13856" anchor="ctr"/>
                </a:tc>
                <a:tc>
                  <a:txBody>
                    <a:bodyPr/>
                    <a:lstStyle/>
                    <a:p>
                      <a:pPr algn="ctr" fontAlgn="base"/>
                      <a:r>
                        <a:rPr lang="zh-CN" altLang="en-US" sz="1200">
                          <a:effectLst/>
                        </a:rPr>
                        <a:t>关于序列的注释信息</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568846039"/>
                  </a:ext>
                </a:extLst>
              </a:tr>
              <a:tr h="236713">
                <a:tc>
                  <a:txBody>
                    <a:bodyPr/>
                    <a:lstStyle/>
                    <a:p>
                      <a:pPr algn="ctr" fontAlgn="base"/>
                      <a:endParaRPr lang="zh-CN" altLang="en-US" sz="1200" b="0">
                        <a:effectLst/>
                        <a:latin typeface="inherit"/>
                      </a:endParaRPr>
                    </a:p>
                  </a:txBody>
                  <a:tcPr marL="13856" marR="13856" marT="13856" marB="13856" anchor="ctr"/>
                </a:tc>
                <a:tc>
                  <a:txBody>
                    <a:bodyPr/>
                    <a:lstStyle/>
                    <a:p>
                      <a:pPr algn="ctr" fontAlgn="base"/>
                      <a:r>
                        <a:rPr lang="zh-CN" altLang="en-US" sz="1200">
                          <a:effectLst/>
                        </a:rPr>
                        <a:t>相关数据库交叉引用号</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4035877573"/>
                  </a:ext>
                </a:extLst>
              </a:tr>
              <a:tr h="236713">
                <a:tc>
                  <a:txBody>
                    <a:bodyPr/>
                    <a:lstStyle/>
                    <a:p>
                      <a:pPr algn="ctr" fontAlgn="base"/>
                      <a:r>
                        <a:rPr lang="en-US" sz="1200">
                          <a:effectLst/>
                        </a:rPr>
                        <a:t>FEATURES</a:t>
                      </a:r>
                      <a:endParaRPr lang="en-US" sz="1200" b="0">
                        <a:effectLst/>
                        <a:latin typeface="inherit"/>
                      </a:endParaRPr>
                    </a:p>
                  </a:txBody>
                  <a:tcPr marL="13856" marR="13856" marT="13856" marB="13856" anchor="ctr"/>
                </a:tc>
                <a:tc>
                  <a:txBody>
                    <a:bodyPr/>
                    <a:lstStyle/>
                    <a:p>
                      <a:pPr algn="ctr" fontAlgn="base"/>
                      <a:r>
                        <a:rPr lang="zh-CN" altLang="en-US" sz="1200">
                          <a:effectLst/>
                        </a:rPr>
                        <a:t>序列特征表起始</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962609682"/>
                  </a:ext>
                </a:extLst>
              </a:tr>
              <a:tr h="236713">
                <a:tc>
                  <a:txBody>
                    <a:bodyPr/>
                    <a:lstStyle/>
                    <a:p>
                      <a:pPr algn="ctr" fontAlgn="base"/>
                      <a:r>
                        <a:rPr lang="en-US" altLang="zh-CN" sz="1200" b="0">
                          <a:effectLst/>
                          <a:latin typeface="inherit"/>
                        </a:rPr>
                        <a:t>…</a:t>
                      </a:r>
                      <a:endParaRPr lang="zh-CN" altLang="en-US" sz="1200" b="0">
                        <a:effectLst/>
                        <a:latin typeface="inherit"/>
                      </a:endParaRPr>
                    </a:p>
                  </a:txBody>
                  <a:tcPr marL="13856" marR="13856" marT="13856" marB="13856" anchor="ctr"/>
                </a:tc>
                <a:tc>
                  <a:txBody>
                    <a:bodyPr/>
                    <a:lstStyle/>
                    <a:p>
                      <a:pPr algn="ctr" fontAlgn="base"/>
                      <a:r>
                        <a:rPr lang="zh-CN" altLang="en-US" sz="1200">
                          <a:effectLst/>
                        </a:rPr>
                        <a:t>序列特征表子项</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1768657118"/>
                  </a:ext>
                </a:extLst>
              </a:tr>
              <a:tr h="236713">
                <a:tc>
                  <a:txBody>
                    <a:bodyPr/>
                    <a:lstStyle/>
                    <a:p>
                      <a:pPr algn="ctr" fontAlgn="base"/>
                      <a:r>
                        <a:rPr lang="en-US" sz="1200">
                          <a:effectLst/>
                        </a:rPr>
                        <a:t>ORIGIN</a:t>
                      </a:r>
                      <a:endParaRPr lang="en-US" sz="1200" b="0">
                        <a:effectLst/>
                        <a:latin typeface="inherit"/>
                      </a:endParaRPr>
                    </a:p>
                  </a:txBody>
                  <a:tcPr marL="13856" marR="13856" marT="13856" marB="13856" anchor="ctr"/>
                </a:tc>
                <a:tc>
                  <a:txBody>
                    <a:bodyPr/>
                    <a:lstStyle/>
                    <a:p>
                      <a:pPr algn="ctr" fontAlgn="base"/>
                      <a:r>
                        <a:rPr lang="zh-CN" altLang="en-US" sz="1200">
                          <a:effectLst/>
                        </a:rPr>
                        <a:t>序列</a:t>
                      </a:r>
                      <a:endParaRPr lang="zh-CN" altLang="en-US" sz="1200" b="0">
                        <a:effectLst/>
                        <a:latin typeface="inherit"/>
                      </a:endParaRPr>
                    </a:p>
                  </a:txBody>
                  <a:tcPr marL="13856" marR="13856" marT="13856" marB="13856" anchor="ctr"/>
                </a:tc>
                <a:extLst>
                  <a:ext uri="{0D108BD9-81ED-4DB2-BD59-A6C34878D82A}">
                    <a16:rowId xmlns:a16="http://schemas.microsoft.com/office/drawing/2014/main" val="3100594412"/>
                  </a:ext>
                </a:extLst>
              </a:tr>
            </a:tbl>
          </a:graphicData>
        </a:graphic>
      </p:graphicFrame>
      <p:sp>
        <p:nvSpPr>
          <p:cNvPr id="14" name="矩形 13">
            <a:extLst>
              <a:ext uri="{FF2B5EF4-FFF2-40B4-BE49-F238E27FC236}">
                <a16:creationId xmlns:a16="http://schemas.microsoft.com/office/drawing/2014/main" id="{D839A4DE-69F0-4476-9FC5-3534A99C193D}"/>
              </a:ext>
            </a:extLst>
          </p:cNvPr>
          <p:cNvSpPr/>
          <p:nvPr/>
        </p:nvSpPr>
        <p:spPr>
          <a:xfrm>
            <a:off x="6616062" y="6519446"/>
            <a:ext cx="1472198" cy="338554"/>
          </a:xfrm>
          <a:prstGeom prst="rect">
            <a:avLst/>
          </a:prstGeom>
        </p:spPr>
        <p:txBody>
          <a:bodyPr wrap="none">
            <a:spAutoFit/>
          </a:bodyPr>
          <a:lstStyle/>
          <a:p>
            <a:r>
              <a:rPr lang="en-US" altLang="zh-CN" sz="1600">
                <a:solidFill>
                  <a:srgbClr val="333333"/>
                </a:solidFill>
                <a:latin typeface="微软雅黑" panose="020B0503020204020204" pitchFamily="34" charset="-122"/>
                <a:ea typeface="微软雅黑" panose="020B0503020204020204" pitchFamily="34" charset="-122"/>
              </a:rPr>
              <a:t>Genbank</a:t>
            </a:r>
            <a:r>
              <a:rPr lang="zh-CN" altLang="en-US" sz="1600">
                <a:solidFill>
                  <a:srgbClr val="333333"/>
                </a:solidFill>
                <a:latin typeface="微软雅黑" panose="020B0503020204020204" pitchFamily="34" charset="-122"/>
                <a:ea typeface="微软雅黑" panose="020B0503020204020204" pitchFamily="34" charset="-122"/>
              </a:rPr>
              <a:t>格式</a:t>
            </a:r>
          </a:p>
        </p:txBody>
      </p:sp>
      <p:pic>
        <p:nvPicPr>
          <p:cNvPr id="12" name="图片 11">
            <a:extLst>
              <a:ext uri="{FF2B5EF4-FFF2-40B4-BE49-F238E27FC236}">
                <a16:creationId xmlns:a16="http://schemas.microsoft.com/office/drawing/2014/main" id="{FB5C92F1-8793-4552-A944-E383F45A138B}"/>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3" name="图片 12">
            <a:extLst>
              <a:ext uri="{FF2B5EF4-FFF2-40B4-BE49-F238E27FC236}">
                <a16:creationId xmlns:a16="http://schemas.microsoft.com/office/drawing/2014/main" id="{912881E3-51A2-4F7D-8BBA-B6537A4CFF7C}"/>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5" name="图片 14">
            <a:extLst>
              <a:ext uri="{FF2B5EF4-FFF2-40B4-BE49-F238E27FC236}">
                <a16:creationId xmlns:a16="http://schemas.microsoft.com/office/drawing/2014/main" id="{D2C52FFD-1192-47AF-83F2-184B18B3C33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6" name="图片 15">
            <a:extLst>
              <a:ext uri="{FF2B5EF4-FFF2-40B4-BE49-F238E27FC236}">
                <a16:creationId xmlns:a16="http://schemas.microsoft.com/office/drawing/2014/main" id="{F2D4200F-C477-469F-9A19-1AFCE74723B6}"/>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7" name="图片 16">
            <a:extLst>
              <a:ext uri="{FF2B5EF4-FFF2-40B4-BE49-F238E27FC236}">
                <a16:creationId xmlns:a16="http://schemas.microsoft.com/office/drawing/2014/main" id="{53EF33FE-8C25-466A-87A9-C0454F182848}"/>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09966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AEA4768-6371-46A3-866C-61EA7C105D41}"/>
              </a:ext>
            </a:extLst>
          </p:cNvPr>
          <p:cNvSpPr/>
          <p:nvPr/>
        </p:nvSpPr>
        <p:spPr>
          <a:xfrm>
            <a:off x="638837" y="1761385"/>
            <a:ext cx="10539975" cy="1200329"/>
          </a:xfrm>
          <a:prstGeom prst="rect">
            <a:avLst/>
          </a:prstGeom>
        </p:spPr>
        <p:txBody>
          <a:bodyPr wrap="square">
            <a:spAutoFit/>
          </a:bodyPr>
          <a:lstStyle/>
          <a:p>
            <a:pPr marL="285750" indent="-285750">
              <a:buFont typeface="Wingdings" panose="05000000000000000000" pitchFamily="2" charset="2"/>
              <a:buChar char="l"/>
            </a:pPr>
            <a:r>
              <a:rPr lang="en-US" altLang="zh-CN" b="1">
                <a:latin typeface="-apple-system-font"/>
              </a:rPr>
              <a:t>GFF</a:t>
            </a:r>
            <a:r>
              <a:rPr lang="en-US" altLang="zh-CN">
                <a:latin typeface="-apple-system-font"/>
              </a:rPr>
              <a:t>(General Feature Format)</a:t>
            </a:r>
            <a:r>
              <a:rPr lang="zh-CN" altLang="en-US">
                <a:latin typeface="-apple-system-font"/>
              </a:rPr>
              <a:t>是一种用于描述基因或者其它序列元素的文件格式</a:t>
            </a:r>
            <a:r>
              <a:rPr lang="en-US" altLang="zh-CN">
                <a:latin typeface="-apple-system-font"/>
              </a:rPr>
              <a:t>.</a:t>
            </a:r>
          </a:p>
          <a:p>
            <a:pPr marL="285750" indent="-285750">
              <a:buFont typeface="Wingdings" panose="05000000000000000000" pitchFamily="2" charset="2"/>
              <a:buChar char="l"/>
            </a:pPr>
            <a:r>
              <a:rPr lang="en-US" altLang="zh-CN">
                <a:latin typeface="-apple-system-font"/>
              </a:rPr>
              <a:t>GFF</a:t>
            </a:r>
            <a:r>
              <a:rPr lang="zh-CN" altLang="en-US">
                <a:latin typeface="-apple-system-font"/>
              </a:rPr>
              <a:t>有几个版本，早期的第</a:t>
            </a:r>
            <a:r>
              <a:rPr lang="en-US" altLang="zh-CN">
                <a:latin typeface="-apple-system-font"/>
              </a:rPr>
              <a:t>Version2</a:t>
            </a:r>
            <a:r>
              <a:rPr lang="zh-CN" altLang="en-US">
                <a:latin typeface="-apple-system-font"/>
              </a:rPr>
              <a:t>和现在的</a:t>
            </a:r>
            <a:r>
              <a:rPr lang="en-US" altLang="zh-CN">
                <a:latin typeface="-apple-system-font"/>
              </a:rPr>
              <a:t>Version3. </a:t>
            </a:r>
          </a:p>
          <a:p>
            <a:pPr marL="285750" indent="-285750">
              <a:buFont typeface="Wingdings" panose="05000000000000000000" pitchFamily="2" charset="2"/>
              <a:buChar char="l"/>
            </a:pPr>
            <a:r>
              <a:rPr lang="en-US" altLang="zh-CN" b="1">
                <a:latin typeface="-apple-system-font"/>
              </a:rPr>
              <a:t>GFF</a:t>
            </a:r>
            <a:r>
              <a:rPr lang="zh-CN" altLang="en-US">
                <a:latin typeface="-apple-system-font"/>
              </a:rPr>
              <a:t>有统一的格式来表示基因等元素，被广泛的使用与</a:t>
            </a:r>
            <a:r>
              <a:rPr lang="en-US" altLang="zh-CN">
                <a:latin typeface="-apple-system-font"/>
              </a:rPr>
              <a:t>mapping</a:t>
            </a:r>
            <a:r>
              <a:rPr lang="zh-CN" altLang="en-US">
                <a:latin typeface="-apple-system-font"/>
              </a:rPr>
              <a:t>与基因组数据可视化方面。</a:t>
            </a:r>
            <a:r>
              <a:rPr lang="en-US" altLang="zh-CN">
                <a:latin typeface="-apple-system-font"/>
              </a:rPr>
              <a:t>(</a:t>
            </a:r>
            <a:r>
              <a:rPr lang="zh-CN" altLang="en-US">
                <a:solidFill>
                  <a:srgbClr val="FF0000"/>
                </a:solidFill>
                <a:latin typeface="-apple-system-font"/>
              </a:rPr>
              <a:t>便于计算机处理</a:t>
            </a:r>
            <a:r>
              <a:rPr lang="en-US" altLang="zh-CN">
                <a:latin typeface="-apple-system-font"/>
              </a:rPr>
              <a:t>)</a:t>
            </a:r>
            <a:endParaRPr lang="zh-CN" altLang="en-US"/>
          </a:p>
        </p:txBody>
      </p:sp>
      <p:pic>
        <p:nvPicPr>
          <p:cNvPr id="11" name="图片 10">
            <a:extLst>
              <a:ext uri="{FF2B5EF4-FFF2-40B4-BE49-F238E27FC236}">
                <a16:creationId xmlns:a16="http://schemas.microsoft.com/office/drawing/2014/main" id="{9C2EFA47-3B90-4C2B-8ACF-C3FB80CA771C}"/>
              </a:ext>
            </a:extLst>
          </p:cNvPr>
          <p:cNvPicPr>
            <a:picLocks noChangeAspect="1"/>
          </p:cNvPicPr>
          <p:nvPr/>
        </p:nvPicPr>
        <p:blipFill>
          <a:blip r:embed="rId5"/>
          <a:stretch>
            <a:fillRect/>
          </a:stretch>
        </p:blipFill>
        <p:spPr>
          <a:xfrm>
            <a:off x="2105966" y="3241092"/>
            <a:ext cx="7980068" cy="3017790"/>
          </a:xfrm>
          <a:prstGeom prst="rect">
            <a:avLst/>
          </a:prstGeom>
          <a:ln>
            <a:solidFill>
              <a:schemeClr val="tx1"/>
            </a:solidFill>
          </a:ln>
        </p:spPr>
      </p:pic>
      <p:sp>
        <p:nvSpPr>
          <p:cNvPr id="12" name="矩形 11">
            <a:extLst>
              <a:ext uri="{FF2B5EF4-FFF2-40B4-BE49-F238E27FC236}">
                <a16:creationId xmlns:a16="http://schemas.microsoft.com/office/drawing/2014/main" id="{BECA8CE4-4ECA-45FF-AE86-06331A38E0D5}"/>
              </a:ext>
            </a:extLst>
          </p:cNvPr>
          <p:cNvSpPr/>
          <p:nvPr/>
        </p:nvSpPr>
        <p:spPr>
          <a:xfrm>
            <a:off x="91251" y="1361275"/>
            <a:ext cx="1095172" cy="400110"/>
          </a:xfrm>
          <a:prstGeom prst="rect">
            <a:avLst/>
          </a:prstGeom>
        </p:spPr>
        <p:txBody>
          <a:bodyPr wrap="none">
            <a:spAutoFit/>
          </a:bodyPr>
          <a:lstStyle/>
          <a:p>
            <a:r>
              <a:rPr lang="en-US" altLang="zh-CN" sz="2000" b="1">
                <a:latin typeface="-apple-system-font"/>
              </a:rPr>
              <a:t>GFF</a:t>
            </a:r>
            <a:r>
              <a:rPr lang="zh-CN" altLang="en-US" sz="2000" b="1">
                <a:latin typeface="-apple-system-font"/>
              </a:rPr>
              <a:t>格式</a:t>
            </a:r>
            <a:endParaRPr lang="zh-CN" altLang="en-US" sz="2000"/>
          </a:p>
        </p:txBody>
      </p:sp>
      <p:sp>
        <p:nvSpPr>
          <p:cNvPr id="13" name="矩形 12">
            <a:extLst>
              <a:ext uri="{FF2B5EF4-FFF2-40B4-BE49-F238E27FC236}">
                <a16:creationId xmlns:a16="http://schemas.microsoft.com/office/drawing/2014/main" id="{306784A4-7489-4C8A-A7E6-6278F8B2A7E9}"/>
              </a:ext>
            </a:extLst>
          </p:cNvPr>
          <p:cNvSpPr/>
          <p:nvPr/>
        </p:nvSpPr>
        <p:spPr>
          <a:xfrm>
            <a:off x="5638984" y="6368983"/>
            <a:ext cx="914033" cy="338554"/>
          </a:xfrm>
          <a:prstGeom prst="rect">
            <a:avLst/>
          </a:prstGeom>
        </p:spPr>
        <p:txBody>
          <a:bodyPr wrap="none">
            <a:spAutoFit/>
          </a:bodyPr>
          <a:lstStyle/>
          <a:p>
            <a:r>
              <a:rPr lang="en-US" altLang="zh-CN" sz="1600">
                <a:latin typeface="-apple-system-font"/>
              </a:rPr>
              <a:t>GFF</a:t>
            </a:r>
            <a:r>
              <a:rPr lang="zh-CN" altLang="en-US" sz="1600">
                <a:latin typeface="-apple-system-font"/>
              </a:rPr>
              <a:t>格式</a:t>
            </a:r>
            <a:endParaRPr lang="zh-CN" altLang="en-US" sz="1600"/>
          </a:p>
        </p:txBody>
      </p:sp>
      <p:pic>
        <p:nvPicPr>
          <p:cNvPr id="14" name="图片 13">
            <a:extLst>
              <a:ext uri="{FF2B5EF4-FFF2-40B4-BE49-F238E27FC236}">
                <a16:creationId xmlns:a16="http://schemas.microsoft.com/office/drawing/2014/main" id="{B8BD2B49-DEA8-42FF-8843-90A204997AF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5" name="图片 14">
            <a:extLst>
              <a:ext uri="{FF2B5EF4-FFF2-40B4-BE49-F238E27FC236}">
                <a16:creationId xmlns:a16="http://schemas.microsoft.com/office/drawing/2014/main" id="{D00A6DAB-5E16-4B5C-9310-DB48322A463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6" name="图片 15">
            <a:extLst>
              <a:ext uri="{FF2B5EF4-FFF2-40B4-BE49-F238E27FC236}">
                <a16:creationId xmlns:a16="http://schemas.microsoft.com/office/drawing/2014/main" id="{931A52CB-B1A5-4AD8-A2EE-E75ECC336BC3}"/>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5595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ECA8CE4-4ECA-45FF-AE86-06331A38E0D5}"/>
              </a:ext>
            </a:extLst>
          </p:cNvPr>
          <p:cNvSpPr/>
          <p:nvPr/>
        </p:nvSpPr>
        <p:spPr>
          <a:xfrm>
            <a:off x="91251" y="1361275"/>
            <a:ext cx="1095172" cy="400110"/>
          </a:xfrm>
          <a:prstGeom prst="rect">
            <a:avLst/>
          </a:prstGeom>
        </p:spPr>
        <p:txBody>
          <a:bodyPr wrap="none">
            <a:spAutoFit/>
          </a:bodyPr>
          <a:lstStyle/>
          <a:p>
            <a:r>
              <a:rPr lang="en-US" altLang="zh-CN" sz="2000" b="1">
                <a:latin typeface="-apple-system-font"/>
              </a:rPr>
              <a:t>GFF</a:t>
            </a:r>
            <a:r>
              <a:rPr lang="zh-CN" altLang="en-US" sz="2000" b="1">
                <a:latin typeface="-apple-system-font"/>
              </a:rPr>
              <a:t>格式</a:t>
            </a:r>
            <a:endParaRPr lang="zh-CN" altLang="en-US" sz="2000"/>
          </a:p>
        </p:txBody>
      </p:sp>
      <p:grpSp>
        <p:nvGrpSpPr>
          <p:cNvPr id="47" name="组合 46">
            <a:extLst>
              <a:ext uri="{FF2B5EF4-FFF2-40B4-BE49-F238E27FC236}">
                <a16:creationId xmlns:a16="http://schemas.microsoft.com/office/drawing/2014/main" id="{ECE81D1F-295D-4B71-9DF3-D2FD433F45E2}"/>
              </a:ext>
            </a:extLst>
          </p:cNvPr>
          <p:cNvGrpSpPr/>
          <p:nvPr/>
        </p:nvGrpSpPr>
        <p:grpSpPr>
          <a:xfrm>
            <a:off x="1008465" y="2021559"/>
            <a:ext cx="10175070" cy="2946362"/>
            <a:chOff x="1237904" y="2021559"/>
            <a:chExt cx="10175070" cy="2946362"/>
          </a:xfrm>
        </p:grpSpPr>
        <p:pic>
          <p:nvPicPr>
            <p:cNvPr id="11" name="图片 10">
              <a:extLst>
                <a:ext uri="{FF2B5EF4-FFF2-40B4-BE49-F238E27FC236}">
                  <a16:creationId xmlns:a16="http://schemas.microsoft.com/office/drawing/2014/main" id="{9C2EFA47-3B90-4C2B-8ACF-C3FB80CA771C}"/>
                </a:ext>
              </a:extLst>
            </p:cNvPr>
            <p:cNvPicPr>
              <a:picLocks noChangeAspect="1"/>
            </p:cNvPicPr>
            <p:nvPr/>
          </p:nvPicPr>
          <p:blipFill rotWithShape="1">
            <a:blip r:embed="rId4"/>
            <a:srcRect r="38852" b="69544"/>
            <a:stretch/>
          </p:blipFill>
          <p:spPr>
            <a:xfrm>
              <a:off x="3556963" y="2997973"/>
              <a:ext cx="6655993" cy="1253694"/>
            </a:xfrm>
            <a:prstGeom prst="rect">
              <a:avLst/>
            </a:prstGeom>
            <a:ln>
              <a:solidFill>
                <a:schemeClr val="tx1"/>
              </a:solidFill>
            </a:ln>
          </p:spPr>
        </p:pic>
        <p:sp>
          <p:nvSpPr>
            <p:cNvPr id="13" name="矩形 12">
              <a:extLst>
                <a:ext uri="{FF2B5EF4-FFF2-40B4-BE49-F238E27FC236}">
                  <a16:creationId xmlns:a16="http://schemas.microsoft.com/office/drawing/2014/main" id="{306784A4-7489-4C8A-A7E6-6278F8B2A7E9}"/>
                </a:ext>
              </a:extLst>
            </p:cNvPr>
            <p:cNvSpPr/>
            <p:nvPr/>
          </p:nvSpPr>
          <p:spPr>
            <a:xfrm>
              <a:off x="5254541" y="4383146"/>
              <a:ext cx="2738122" cy="584775"/>
            </a:xfrm>
            <a:prstGeom prst="rect">
              <a:avLst/>
            </a:prstGeom>
          </p:spPr>
          <p:txBody>
            <a:bodyPr wrap="none">
              <a:spAutoFit/>
            </a:bodyPr>
            <a:lstStyle/>
            <a:p>
              <a:pPr algn="ctr"/>
              <a:r>
                <a:rPr lang="en-US" altLang="zh-CN" sz="1600">
                  <a:latin typeface="-apple-system-font"/>
                </a:rPr>
                <a:t>NCBI genbank</a:t>
              </a:r>
              <a:r>
                <a:rPr lang="zh-CN" altLang="en-US" sz="1600">
                  <a:latin typeface="-apple-system-font"/>
                </a:rPr>
                <a:t>数据库 </a:t>
              </a:r>
              <a:r>
                <a:rPr lang="en-US" altLang="zh-CN" sz="1600">
                  <a:latin typeface="-apple-system-font"/>
                </a:rPr>
                <a:t>GFF</a:t>
              </a:r>
              <a:r>
                <a:rPr lang="zh-CN" altLang="en-US" sz="1600">
                  <a:latin typeface="-apple-system-font"/>
                </a:rPr>
                <a:t>头部</a:t>
              </a:r>
              <a:endParaRPr lang="en-US" altLang="zh-CN" sz="1600">
                <a:latin typeface="-apple-system-font"/>
              </a:endParaRPr>
            </a:p>
            <a:p>
              <a:pPr algn="ctr"/>
              <a:r>
                <a:rPr lang="en-US" altLang="zh-CN" sz="1600" err="1">
                  <a:solidFill>
                    <a:srgbClr val="FF0000"/>
                  </a:solidFill>
                </a:rPr>
                <a:t>gff_example.gff</a:t>
              </a:r>
              <a:endParaRPr lang="zh-CN" altLang="en-US" sz="1600">
                <a:solidFill>
                  <a:srgbClr val="FF0000"/>
                </a:solidFill>
              </a:endParaRPr>
            </a:p>
          </p:txBody>
        </p:sp>
        <p:sp>
          <p:nvSpPr>
            <p:cNvPr id="15" name="矩形 14">
              <a:extLst>
                <a:ext uri="{FF2B5EF4-FFF2-40B4-BE49-F238E27FC236}">
                  <a16:creationId xmlns:a16="http://schemas.microsoft.com/office/drawing/2014/main" id="{31438F87-9CFE-4A3B-9FCD-CC3AB719DCB4}"/>
                </a:ext>
              </a:extLst>
            </p:cNvPr>
            <p:cNvSpPr/>
            <p:nvPr/>
          </p:nvSpPr>
          <p:spPr>
            <a:xfrm>
              <a:off x="3383556" y="2021559"/>
              <a:ext cx="6351932" cy="338554"/>
            </a:xfrm>
            <a:prstGeom prst="rect">
              <a:avLst/>
            </a:prstGeom>
          </p:spPr>
          <p:txBody>
            <a:bodyPr wrap="none">
              <a:spAutoFit/>
            </a:bodyPr>
            <a:lstStyle/>
            <a:p>
              <a:r>
                <a:rPr lang="zh-CN" altLang="en-US" sz="1600">
                  <a:latin typeface="-apple-system-font"/>
                </a:rPr>
                <a:t>第一行的</a:t>
              </a:r>
              <a:r>
                <a:rPr lang="en-US" altLang="zh-CN" sz="1600">
                  <a:solidFill>
                    <a:srgbClr val="FF0000"/>
                  </a:solidFill>
                  <a:latin typeface="-apple-system-font"/>
                </a:rPr>
                <a:t>##</a:t>
              </a:r>
              <a:r>
                <a:rPr lang="en-US" altLang="zh-CN" sz="1600" err="1">
                  <a:solidFill>
                    <a:srgbClr val="FF0000"/>
                  </a:solidFill>
                  <a:latin typeface="-apple-system-font"/>
                </a:rPr>
                <a:t>gff</a:t>
              </a:r>
              <a:r>
                <a:rPr lang="en-US" altLang="zh-CN" sz="1600">
                  <a:solidFill>
                    <a:srgbClr val="FF0000"/>
                  </a:solidFill>
                  <a:latin typeface="-apple-system-font"/>
                </a:rPr>
                <a:t>-version 3</a:t>
              </a:r>
              <a:r>
                <a:rPr lang="zh-CN" altLang="en-US" sz="1600">
                  <a:latin typeface="-apple-system-font"/>
                </a:rPr>
                <a:t>通常是需要的，而且必须是在文件的第一行。</a:t>
              </a:r>
              <a:endParaRPr lang="en-US" altLang="zh-CN" sz="1600">
                <a:latin typeface="-apple-system-font"/>
              </a:endParaRPr>
            </a:p>
          </p:txBody>
        </p:sp>
        <p:cxnSp>
          <p:nvCxnSpPr>
            <p:cNvPr id="8" name="直接箭头连接符 7">
              <a:extLst>
                <a:ext uri="{FF2B5EF4-FFF2-40B4-BE49-F238E27FC236}">
                  <a16:creationId xmlns:a16="http://schemas.microsoft.com/office/drawing/2014/main" id="{AE91332C-3BF3-4E15-B467-BD889B99842A}"/>
                </a:ext>
              </a:extLst>
            </p:cNvPr>
            <p:cNvCxnSpPr>
              <a:cxnSpLocks/>
              <a:endCxn id="15" idx="2"/>
            </p:cNvCxnSpPr>
            <p:nvPr/>
          </p:nvCxnSpPr>
          <p:spPr>
            <a:xfrm flipV="1">
              <a:off x="4887405" y="2360113"/>
              <a:ext cx="1672117" cy="7260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5187DD1-8F1E-47FB-A6B6-60BBF5CA91A3}"/>
                </a:ext>
              </a:extLst>
            </p:cNvPr>
            <p:cNvSpPr/>
            <p:nvPr/>
          </p:nvSpPr>
          <p:spPr>
            <a:xfrm>
              <a:off x="1237904" y="3510719"/>
              <a:ext cx="1826141" cy="338554"/>
            </a:xfrm>
            <a:prstGeom prst="rect">
              <a:avLst/>
            </a:prstGeom>
          </p:spPr>
          <p:txBody>
            <a:bodyPr wrap="none">
              <a:spAutoFit/>
            </a:bodyPr>
            <a:lstStyle/>
            <a:p>
              <a:r>
                <a:rPr lang="zh-CN" altLang="en-US" sz="1600"/>
                <a:t>非必须注释信息行</a:t>
              </a:r>
            </a:p>
          </p:txBody>
        </p:sp>
        <p:sp>
          <p:nvSpPr>
            <p:cNvPr id="16" name="左大括号 15">
              <a:extLst>
                <a:ext uri="{FF2B5EF4-FFF2-40B4-BE49-F238E27FC236}">
                  <a16:creationId xmlns:a16="http://schemas.microsoft.com/office/drawing/2014/main" id="{3888B0A8-41DA-4EFB-AA24-5546EF5D2848}"/>
                </a:ext>
              </a:extLst>
            </p:cNvPr>
            <p:cNvSpPr/>
            <p:nvPr/>
          </p:nvSpPr>
          <p:spPr>
            <a:xfrm>
              <a:off x="3269229" y="3246951"/>
              <a:ext cx="201030" cy="874924"/>
            </a:xfrm>
            <a:prstGeom prst="leftBrace">
              <a:avLst>
                <a:gd name="adj1" fmla="val 22586"/>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ED9E752D-B0B5-4C9A-8632-1303BE4AA975}"/>
                </a:ext>
              </a:extLst>
            </p:cNvPr>
            <p:cNvCxnSpPr>
              <a:cxnSpLocks/>
              <a:endCxn id="19" idx="1"/>
            </p:cNvCxnSpPr>
            <p:nvPr/>
          </p:nvCxnSpPr>
          <p:spPr>
            <a:xfrm flipV="1">
              <a:off x="5929997" y="2838029"/>
              <a:ext cx="332007" cy="5354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5B8E0984-8227-4CDA-B71D-FB3883705B68}"/>
                </a:ext>
              </a:extLst>
            </p:cNvPr>
            <p:cNvSpPr/>
            <p:nvPr/>
          </p:nvSpPr>
          <p:spPr>
            <a:xfrm>
              <a:off x="6262004" y="2668752"/>
              <a:ext cx="1210588" cy="338554"/>
            </a:xfrm>
            <a:prstGeom prst="rect">
              <a:avLst/>
            </a:prstGeom>
          </p:spPr>
          <p:txBody>
            <a:bodyPr wrap="none">
              <a:spAutoFit/>
            </a:bodyPr>
            <a:lstStyle/>
            <a:p>
              <a:r>
                <a:rPr lang="zh-CN" altLang="en-US" sz="1600"/>
                <a:t>注释生成器</a:t>
              </a:r>
            </a:p>
          </p:txBody>
        </p:sp>
        <p:sp>
          <p:nvSpPr>
            <p:cNvPr id="21" name="矩形 20">
              <a:extLst>
                <a:ext uri="{FF2B5EF4-FFF2-40B4-BE49-F238E27FC236}">
                  <a16:creationId xmlns:a16="http://schemas.microsoft.com/office/drawing/2014/main" id="{116C0E9E-EE7E-488F-BCB2-39265DD36D9A}"/>
                </a:ext>
              </a:extLst>
            </p:cNvPr>
            <p:cNvSpPr/>
            <p:nvPr/>
          </p:nvSpPr>
          <p:spPr>
            <a:xfrm>
              <a:off x="7590684" y="2748725"/>
              <a:ext cx="1415772" cy="338554"/>
            </a:xfrm>
            <a:prstGeom prst="rect">
              <a:avLst/>
            </a:prstGeom>
          </p:spPr>
          <p:txBody>
            <a:bodyPr wrap="none">
              <a:spAutoFit/>
            </a:bodyPr>
            <a:lstStyle/>
            <a:p>
              <a:r>
                <a:rPr lang="zh-CN" altLang="en-US" sz="1600"/>
                <a:t>基因组登陆号</a:t>
              </a:r>
            </a:p>
          </p:txBody>
        </p:sp>
        <p:cxnSp>
          <p:nvCxnSpPr>
            <p:cNvPr id="22" name="直接箭头连接符 21">
              <a:extLst>
                <a:ext uri="{FF2B5EF4-FFF2-40B4-BE49-F238E27FC236}">
                  <a16:creationId xmlns:a16="http://schemas.microsoft.com/office/drawing/2014/main" id="{405EDD9A-E71E-4A99-A52E-59C3B9F31CC7}"/>
                </a:ext>
              </a:extLst>
            </p:cNvPr>
            <p:cNvCxnSpPr>
              <a:cxnSpLocks/>
              <a:endCxn id="21" idx="1"/>
            </p:cNvCxnSpPr>
            <p:nvPr/>
          </p:nvCxnSpPr>
          <p:spPr>
            <a:xfrm flipV="1">
              <a:off x="5656521" y="2918002"/>
              <a:ext cx="1934163" cy="6918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7EC79D21-BD42-40FD-8994-0DB40D7AF478}"/>
                </a:ext>
              </a:extLst>
            </p:cNvPr>
            <p:cNvSpPr/>
            <p:nvPr/>
          </p:nvSpPr>
          <p:spPr>
            <a:xfrm>
              <a:off x="9491892" y="3440537"/>
              <a:ext cx="1826141" cy="338554"/>
            </a:xfrm>
            <a:prstGeom prst="rect">
              <a:avLst/>
            </a:prstGeom>
          </p:spPr>
          <p:txBody>
            <a:bodyPr wrap="none">
              <a:spAutoFit/>
            </a:bodyPr>
            <a:lstStyle/>
            <a:p>
              <a:r>
                <a:rPr lang="zh-CN" altLang="en-US" sz="1600"/>
                <a:t>基因组组装登陆号</a:t>
              </a:r>
            </a:p>
          </p:txBody>
        </p:sp>
        <p:cxnSp>
          <p:nvCxnSpPr>
            <p:cNvPr id="26" name="直接箭头连接符 25">
              <a:extLst>
                <a:ext uri="{FF2B5EF4-FFF2-40B4-BE49-F238E27FC236}">
                  <a16:creationId xmlns:a16="http://schemas.microsoft.com/office/drawing/2014/main" id="{FBF9A761-3C72-4D62-8EC8-D8E31D149B79}"/>
                </a:ext>
              </a:extLst>
            </p:cNvPr>
            <p:cNvCxnSpPr>
              <a:cxnSpLocks/>
              <a:endCxn id="25" idx="1"/>
            </p:cNvCxnSpPr>
            <p:nvPr/>
          </p:nvCxnSpPr>
          <p:spPr>
            <a:xfrm flipV="1">
              <a:off x="8229600" y="3609814"/>
              <a:ext cx="1262292" cy="1609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0DF4FE9B-9B4C-49F4-8BE9-D61A21845D12}"/>
                </a:ext>
              </a:extLst>
            </p:cNvPr>
            <p:cNvSpPr/>
            <p:nvPr/>
          </p:nvSpPr>
          <p:spPr>
            <a:xfrm>
              <a:off x="9586833" y="3732924"/>
              <a:ext cx="1826141" cy="338554"/>
            </a:xfrm>
            <a:prstGeom prst="rect">
              <a:avLst/>
            </a:prstGeom>
          </p:spPr>
          <p:txBody>
            <a:bodyPr wrap="square">
              <a:spAutoFit/>
            </a:bodyPr>
            <a:lstStyle/>
            <a:p>
              <a:r>
                <a:rPr lang="en-US" altLang="zh-CN" sz="1600" err="1"/>
                <a:t>gff</a:t>
              </a:r>
              <a:r>
                <a:rPr lang="zh-CN" altLang="en-US" sz="1600"/>
                <a:t>注释区域</a:t>
              </a:r>
            </a:p>
          </p:txBody>
        </p:sp>
        <p:cxnSp>
          <p:nvCxnSpPr>
            <p:cNvPr id="45" name="直接箭头连接符 44">
              <a:extLst>
                <a:ext uri="{FF2B5EF4-FFF2-40B4-BE49-F238E27FC236}">
                  <a16:creationId xmlns:a16="http://schemas.microsoft.com/office/drawing/2014/main" id="{19299DB4-CF03-45BE-AA79-FD0AF13BFCCF}"/>
                </a:ext>
              </a:extLst>
            </p:cNvPr>
            <p:cNvCxnSpPr>
              <a:cxnSpLocks/>
              <a:endCxn id="44" idx="1"/>
            </p:cNvCxnSpPr>
            <p:nvPr/>
          </p:nvCxnSpPr>
          <p:spPr>
            <a:xfrm flipV="1">
              <a:off x="7134447" y="3902201"/>
              <a:ext cx="2452386" cy="46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643DFCFE-4BB2-4529-8805-5C4FFCEC5F8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4" name="图片 23">
            <a:extLst>
              <a:ext uri="{FF2B5EF4-FFF2-40B4-BE49-F238E27FC236}">
                <a16:creationId xmlns:a16="http://schemas.microsoft.com/office/drawing/2014/main" id="{F9290B24-D243-4607-88AE-EC63B415194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59457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ECA8CE4-4ECA-45FF-AE86-06331A38E0D5}"/>
              </a:ext>
            </a:extLst>
          </p:cNvPr>
          <p:cNvSpPr/>
          <p:nvPr/>
        </p:nvSpPr>
        <p:spPr>
          <a:xfrm>
            <a:off x="91251" y="1361275"/>
            <a:ext cx="1095172" cy="400110"/>
          </a:xfrm>
          <a:prstGeom prst="rect">
            <a:avLst/>
          </a:prstGeom>
        </p:spPr>
        <p:txBody>
          <a:bodyPr wrap="none">
            <a:spAutoFit/>
          </a:bodyPr>
          <a:lstStyle/>
          <a:p>
            <a:r>
              <a:rPr lang="en-US" altLang="zh-CN" sz="2000" b="1">
                <a:latin typeface="-apple-system-font"/>
              </a:rPr>
              <a:t>GFF</a:t>
            </a:r>
            <a:r>
              <a:rPr lang="zh-CN" altLang="en-US" sz="2000" b="1">
                <a:latin typeface="-apple-system-font"/>
              </a:rPr>
              <a:t>格式</a:t>
            </a:r>
            <a:endParaRPr lang="zh-CN" altLang="en-US" sz="2000"/>
          </a:p>
        </p:txBody>
      </p:sp>
      <p:pic>
        <p:nvPicPr>
          <p:cNvPr id="4" name="图片 3">
            <a:extLst>
              <a:ext uri="{FF2B5EF4-FFF2-40B4-BE49-F238E27FC236}">
                <a16:creationId xmlns:a16="http://schemas.microsoft.com/office/drawing/2014/main" id="{660B22F4-4EA0-4100-8B72-0669AF36FCD2}"/>
              </a:ext>
            </a:extLst>
          </p:cNvPr>
          <p:cNvPicPr>
            <a:picLocks noChangeAspect="1"/>
          </p:cNvPicPr>
          <p:nvPr/>
        </p:nvPicPr>
        <p:blipFill>
          <a:blip r:embed="rId3"/>
          <a:stretch>
            <a:fillRect/>
          </a:stretch>
        </p:blipFill>
        <p:spPr>
          <a:xfrm>
            <a:off x="1122015" y="2879941"/>
            <a:ext cx="9947969" cy="1679408"/>
          </a:xfrm>
          <a:prstGeom prst="rect">
            <a:avLst/>
          </a:prstGeom>
        </p:spPr>
      </p:pic>
      <p:sp>
        <p:nvSpPr>
          <p:cNvPr id="6" name="矩形 5">
            <a:extLst>
              <a:ext uri="{FF2B5EF4-FFF2-40B4-BE49-F238E27FC236}">
                <a16:creationId xmlns:a16="http://schemas.microsoft.com/office/drawing/2014/main" id="{978F7EC0-4A1A-48F2-A852-C34EDE76526B}"/>
              </a:ext>
            </a:extLst>
          </p:cNvPr>
          <p:cNvSpPr/>
          <p:nvPr/>
        </p:nvSpPr>
        <p:spPr>
          <a:xfrm>
            <a:off x="2670671" y="4559349"/>
            <a:ext cx="6850658" cy="615553"/>
          </a:xfrm>
          <a:prstGeom prst="rect">
            <a:avLst/>
          </a:prstGeom>
        </p:spPr>
        <p:txBody>
          <a:bodyPr wrap="none">
            <a:spAutoFit/>
          </a:bodyPr>
          <a:lstStyle/>
          <a:p>
            <a:pPr algn="ctr"/>
            <a:r>
              <a:rPr lang="en-US" altLang="zh-CN">
                <a:latin typeface="-apple-system-font"/>
              </a:rPr>
              <a:t>NCBI genbank </a:t>
            </a:r>
            <a:r>
              <a:rPr lang="zh-CN" altLang="en-US">
                <a:latin typeface="-apple-system-font"/>
              </a:rPr>
              <a:t>数据库 </a:t>
            </a:r>
            <a:r>
              <a:rPr lang="en-US" altLang="zh-CN">
                <a:latin typeface="-apple-system-font"/>
              </a:rPr>
              <a:t>GFF </a:t>
            </a:r>
            <a:r>
              <a:rPr lang="zh-CN" altLang="en-US">
                <a:latin typeface="-apple-system-font"/>
              </a:rPr>
              <a:t>主体部分</a:t>
            </a:r>
            <a:endParaRPr lang="en-US" altLang="zh-CN">
              <a:latin typeface="-apple-system-font"/>
            </a:endParaRPr>
          </a:p>
          <a:p>
            <a:pPr algn="ctr"/>
            <a:r>
              <a:rPr lang="en-US" altLang="zh-CN" sz="1600">
                <a:solidFill>
                  <a:srgbClr val="FF0000"/>
                </a:solidFill>
                <a:latin typeface="-apple-system-font"/>
              </a:rPr>
              <a:t>GFF</a:t>
            </a:r>
            <a:r>
              <a:rPr lang="zh-CN" altLang="en-US" sz="1600">
                <a:solidFill>
                  <a:srgbClr val="FF0000"/>
                </a:solidFill>
                <a:latin typeface="-apple-system-font"/>
              </a:rPr>
              <a:t>文件格式是由</a:t>
            </a:r>
            <a:r>
              <a:rPr lang="en-US" altLang="zh-CN" sz="1600">
                <a:solidFill>
                  <a:srgbClr val="FF0000"/>
                </a:solidFill>
                <a:latin typeface="-apple-system-font"/>
              </a:rPr>
              <a:t>tab(</a:t>
            </a:r>
            <a:r>
              <a:rPr lang="zh-CN" altLang="en-US" sz="1600">
                <a:solidFill>
                  <a:srgbClr val="FF0000"/>
                </a:solidFill>
                <a:latin typeface="-apple-system-font"/>
              </a:rPr>
              <a:t>制表符</a:t>
            </a:r>
            <a:r>
              <a:rPr lang="en-US" altLang="zh-CN" sz="1600">
                <a:solidFill>
                  <a:srgbClr val="FF0000"/>
                </a:solidFill>
                <a:latin typeface="-apple-system-font"/>
              </a:rPr>
              <a:t>)</a:t>
            </a:r>
            <a:r>
              <a:rPr lang="zh-CN" altLang="en-US" sz="1600">
                <a:solidFill>
                  <a:srgbClr val="FF0000"/>
                </a:solidFill>
                <a:latin typeface="-apple-system-font"/>
              </a:rPr>
              <a:t>隔开的九列值，每一行的九个字段的含义如下</a:t>
            </a:r>
            <a:endParaRPr lang="zh-CN" altLang="en-US" sz="1600">
              <a:solidFill>
                <a:srgbClr val="FF0000"/>
              </a:solidFill>
            </a:endParaRPr>
          </a:p>
        </p:txBody>
      </p:sp>
      <p:pic>
        <p:nvPicPr>
          <p:cNvPr id="9" name="图片 8">
            <a:extLst>
              <a:ext uri="{FF2B5EF4-FFF2-40B4-BE49-F238E27FC236}">
                <a16:creationId xmlns:a16="http://schemas.microsoft.com/office/drawing/2014/main" id="{C235B8AD-ED50-4797-910A-4CEE95F6EBA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59421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ECA8CE4-4ECA-45FF-AE86-06331A38E0D5}"/>
              </a:ext>
            </a:extLst>
          </p:cNvPr>
          <p:cNvSpPr/>
          <p:nvPr/>
        </p:nvSpPr>
        <p:spPr>
          <a:xfrm>
            <a:off x="91251" y="1361275"/>
            <a:ext cx="1095172" cy="400110"/>
          </a:xfrm>
          <a:prstGeom prst="rect">
            <a:avLst/>
          </a:prstGeom>
        </p:spPr>
        <p:txBody>
          <a:bodyPr wrap="none">
            <a:spAutoFit/>
          </a:bodyPr>
          <a:lstStyle/>
          <a:p>
            <a:r>
              <a:rPr lang="en-US" altLang="zh-CN" sz="2000" b="1">
                <a:latin typeface="-apple-system-font"/>
              </a:rPr>
              <a:t>GFF</a:t>
            </a:r>
            <a:r>
              <a:rPr lang="zh-CN" altLang="en-US" sz="2000" b="1">
                <a:latin typeface="-apple-system-font"/>
              </a:rPr>
              <a:t>格式</a:t>
            </a:r>
            <a:endParaRPr lang="zh-CN" altLang="en-US" sz="2000"/>
          </a:p>
        </p:txBody>
      </p:sp>
      <p:sp>
        <p:nvSpPr>
          <p:cNvPr id="14" name="矩形 13">
            <a:extLst>
              <a:ext uri="{FF2B5EF4-FFF2-40B4-BE49-F238E27FC236}">
                <a16:creationId xmlns:a16="http://schemas.microsoft.com/office/drawing/2014/main" id="{5E74C94B-5386-4D14-A564-1916992E9750}"/>
              </a:ext>
            </a:extLst>
          </p:cNvPr>
          <p:cNvSpPr/>
          <p:nvPr/>
        </p:nvSpPr>
        <p:spPr>
          <a:xfrm>
            <a:off x="559980" y="2253154"/>
            <a:ext cx="11632020" cy="3785652"/>
          </a:xfrm>
          <a:prstGeom prst="rect">
            <a:avLst/>
          </a:prstGeom>
        </p:spPr>
        <p:txBody>
          <a:bodyPr wrap="square">
            <a:spAutoFit/>
          </a:bodyPr>
          <a:lstStyle/>
          <a:p>
            <a:pPr algn="just"/>
            <a:r>
              <a:rPr lang="en-US" altLang="zh-CN" sz="1600">
                <a:solidFill>
                  <a:srgbClr val="333333"/>
                </a:solidFill>
                <a:latin typeface="-apple-system-font"/>
              </a:rPr>
              <a:t>GFF</a:t>
            </a:r>
            <a:r>
              <a:rPr lang="zh-CN" altLang="en-US" sz="1600">
                <a:solidFill>
                  <a:srgbClr val="333333"/>
                </a:solidFill>
                <a:latin typeface="-apple-system-font"/>
              </a:rPr>
              <a:t>文件格式是由</a:t>
            </a:r>
            <a:r>
              <a:rPr lang="en-US" altLang="zh-CN" sz="1600">
                <a:solidFill>
                  <a:srgbClr val="333333"/>
                </a:solidFill>
                <a:latin typeface="-apple-system-font"/>
              </a:rPr>
              <a:t>tab(</a:t>
            </a:r>
            <a:r>
              <a:rPr lang="zh-CN" altLang="en-US" sz="1600">
                <a:solidFill>
                  <a:srgbClr val="FF0000"/>
                </a:solidFill>
                <a:latin typeface="-apple-system-font"/>
              </a:rPr>
              <a:t>制表符</a:t>
            </a:r>
            <a:r>
              <a:rPr lang="en-US" altLang="zh-CN" sz="1600">
                <a:solidFill>
                  <a:srgbClr val="333333"/>
                </a:solidFill>
                <a:latin typeface="-apple-system-font"/>
              </a:rPr>
              <a:t>)</a:t>
            </a:r>
            <a:r>
              <a:rPr lang="zh-CN" altLang="en-US" sz="1600">
                <a:solidFill>
                  <a:srgbClr val="333333"/>
                </a:solidFill>
                <a:latin typeface="-apple-system-font"/>
              </a:rPr>
              <a:t>隔开的九列值，每一行的九个字段的含义如下：</a:t>
            </a:r>
            <a:endParaRPr lang="en-US" altLang="zh-CN" sz="1600">
              <a:solidFill>
                <a:srgbClr val="333333"/>
              </a:solidFill>
              <a:latin typeface="-apple-system-font"/>
            </a:endParaRPr>
          </a:p>
          <a:p>
            <a:pPr algn="just"/>
            <a:r>
              <a:rPr lang="zh-CN" altLang="en-US" sz="1600" b="1">
                <a:solidFill>
                  <a:srgbClr val="333333"/>
                </a:solidFill>
                <a:latin typeface="-apple-system-font"/>
              </a:rPr>
              <a:t>第一列</a:t>
            </a:r>
            <a:r>
              <a:rPr lang="zh-CN" altLang="en-US" sz="1600">
                <a:solidFill>
                  <a:srgbClr val="333333"/>
                </a:solidFill>
                <a:latin typeface="-apple-system-font"/>
              </a:rPr>
              <a:t>： </a:t>
            </a:r>
            <a:r>
              <a:rPr lang="en-US" altLang="zh-CN" sz="1600">
                <a:solidFill>
                  <a:srgbClr val="333333"/>
                </a:solidFill>
                <a:latin typeface="-apple-system-font"/>
              </a:rPr>
              <a:t>reference sequence</a:t>
            </a:r>
            <a:r>
              <a:rPr lang="zh-CN" altLang="en-US" sz="1600">
                <a:solidFill>
                  <a:srgbClr val="333333"/>
                </a:solidFill>
                <a:latin typeface="-apple-system-font"/>
              </a:rPr>
              <a:t>， 该列表示的是特征元素所在的染色体（或者</a:t>
            </a:r>
            <a:r>
              <a:rPr lang="en-US" altLang="zh-CN" sz="1600">
                <a:solidFill>
                  <a:srgbClr val="333333"/>
                </a:solidFill>
                <a:latin typeface="-apple-system-font"/>
              </a:rPr>
              <a:t>scaffold</a:t>
            </a:r>
            <a:r>
              <a:rPr lang="zh-CN" altLang="en-US" sz="1600">
                <a:solidFill>
                  <a:srgbClr val="333333"/>
                </a:solidFill>
                <a:latin typeface="-apple-system-font"/>
              </a:rPr>
              <a:t>，或者</a:t>
            </a:r>
            <a:r>
              <a:rPr lang="en-US" altLang="zh-CN" sz="1600">
                <a:solidFill>
                  <a:srgbClr val="333333"/>
                </a:solidFill>
                <a:latin typeface="-apple-system-font"/>
              </a:rPr>
              <a:t>contig</a:t>
            </a:r>
            <a:r>
              <a:rPr lang="zh-CN" altLang="en-US" sz="1600">
                <a:solidFill>
                  <a:srgbClr val="333333"/>
                </a:solidFill>
                <a:latin typeface="-apple-system-font"/>
              </a:rPr>
              <a:t>），也就是在基因组中的坐标系统，后续一切的注释信息都是基于此列。</a:t>
            </a:r>
          </a:p>
          <a:p>
            <a:pPr algn="just"/>
            <a:r>
              <a:rPr lang="zh-CN" altLang="en-US" sz="1600" b="1">
                <a:solidFill>
                  <a:srgbClr val="333333"/>
                </a:solidFill>
                <a:latin typeface="-apple-system-font"/>
              </a:rPr>
              <a:t>第二列</a:t>
            </a:r>
            <a:r>
              <a:rPr lang="zh-CN" altLang="en-US" sz="1600">
                <a:solidFill>
                  <a:srgbClr val="333333"/>
                </a:solidFill>
                <a:latin typeface="-apple-system-font"/>
              </a:rPr>
              <a:t>：</a:t>
            </a:r>
            <a:r>
              <a:rPr lang="en-US" altLang="zh-CN" sz="1600">
                <a:solidFill>
                  <a:srgbClr val="333333"/>
                </a:solidFill>
                <a:latin typeface="-apple-system-font"/>
              </a:rPr>
              <a:t>source</a:t>
            </a:r>
            <a:r>
              <a:rPr lang="zh-CN" altLang="en-US" sz="1600">
                <a:solidFill>
                  <a:srgbClr val="333333"/>
                </a:solidFill>
                <a:latin typeface="-apple-system-font"/>
              </a:rPr>
              <a:t>，该列表示该行注释信息的来源，比如上述的一行表示该行的</a:t>
            </a:r>
            <a:r>
              <a:rPr lang="en-US" altLang="zh-CN" sz="1600">
                <a:solidFill>
                  <a:srgbClr val="333333"/>
                </a:solidFill>
                <a:latin typeface="-apple-system-font"/>
              </a:rPr>
              <a:t>CDS</a:t>
            </a:r>
            <a:r>
              <a:rPr lang="zh-CN" altLang="en-US" sz="1600">
                <a:solidFill>
                  <a:srgbClr val="333333"/>
                </a:solidFill>
                <a:latin typeface="-apple-system-font"/>
              </a:rPr>
              <a:t>注释信息来自名为“</a:t>
            </a:r>
            <a:r>
              <a:rPr lang="en-US" altLang="zh-CN" sz="1600" err="1">
                <a:solidFill>
                  <a:srgbClr val="00B0F0"/>
                </a:solidFill>
                <a:latin typeface="+mn-ea"/>
              </a:rPr>
              <a:t>RefSeq</a:t>
            </a:r>
            <a:r>
              <a:rPr lang="en-US" altLang="zh-CN" sz="1600">
                <a:solidFill>
                  <a:srgbClr val="333333"/>
                </a:solidFill>
                <a:latin typeface="-apple-system-font"/>
              </a:rPr>
              <a:t>”</a:t>
            </a:r>
            <a:r>
              <a:rPr lang="zh-CN" altLang="en-US" sz="1600">
                <a:solidFill>
                  <a:srgbClr val="333333"/>
                </a:solidFill>
                <a:latin typeface="-apple-system-font"/>
              </a:rPr>
              <a:t>的注释。</a:t>
            </a:r>
          </a:p>
          <a:p>
            <a:pPr algn="just"/>
            <a:r>
              <a:rPr lang="zh-CN" altLang="en-US" sz="1600" b="1">
                <a:solidFill>
                  <a:srgbClr val="333333"/>
                </a:solidFill>
                <a:latin typeface="-apple-system-font"/>
              </a:rPr>
              <a:t>第三列</a:t>
            </a:r>
            <a:r>
              <a:rPr lang="zh-CN" altLang="en-US" sz="1600">
                <a:solidFill>
                  <a:srgbClr val="333333"/>
                </a:solidFill>
                <a:latin typeface="-apple-system-font"/>
              </a:rPr>
              <a:t>：</a:t>
            </a:r>
            <a:r>
              <a:rPr lang="en-US" altLang="zh-CN" sz="1600">
                <a:solidFill>
                  <a:srgbClr val="333333"/>
                </a:solidFill>
                <a:latin typeface="-apple-system-font"/>
              </a:rPr>
              <a:t>feature</a:t>
            </a:r>
            <a:r>
              <a:rPr lang="zh-CN" altLang="en-US" sz="1600">
                <a:solidFill>
                  <a:srgbClr val="333333"/>
                </a:solidFill>
                <a:latin typeface="-apple-system-font"/>
              </a:rPr>
              <a:t>，或者说是</a:t>
            </a:r>
            <a:r>
              <a:rPr lang="en-US" altLang="zh-CN" sz="1600">
                <a:solidFill>
                  <a:srgbClr val="333333"/>
                </a:solidFill>
                <a:latin typeface="-apple-system-font"/>
              </a:rPr>
              <a:t>method</a:t>
            </a:r>
            <a:r>
              <a:rPr lang="zh-CN" altLang="en-US" sz="1600">
                <a:solidFill>
                  <a:srgbClr val="333333"/>
                </a:solidFill>
                <a:latin typeface="-apple-system-font"/>
              </a:rPr>
              <a:t>，</a:t>
            </a:r>
            <a:r>
              <a:rPr lang="en-US" altLang="zh-CN" sz="1600">
                <a:solidFill>
                  <a:srgbClr val="333333"/>
                </a:solidFill>
                <a:latin typeface="-apple-system-font"/>
              </a:rPr>
              <a:t>type</a:t>
            </a:r>
            <a:r>
              <a:rPr lang="zh-CN" altLang="en-US" sz="1600">
                <a:solidFill>
                  <a:srgbClr val="333333"/>
                </a:solidFill>
                <a:latin typeface="-apple-system-font"/>
              </a:rPr>
              <a:t>， 表示的是该注释的类型，比如上述表示改行注释为</a:t>
            </a:r>
            <a:r>
              <a:rPr lang="en-US" altLang="zh-CN" sz="1600">
                <a:solidFill>
                  <a:srgbClr val="333333"/>
                </a:solidFill>
                <a:latin typeface="-apple-system-font"/>
              </a:rPr>
              <a:t>CDS</a:t>
            </a:r>
            <a:r>
              <a:rPr lang="zh-CN" altLang="en-US" sz="1600">
                <a:solidFill>
                  <a:srgbClr val="333333"/>
                </a:solidFill>
                <a:latin typeface="-apple-system-font"/>
              </a:rPr>
              <a:t>信息，可以将</a:t>
            </a:r>
            <a:r>
              <a:rPr lang="en-US" altLang="zh-CN" sz="1600">
                <a:solidFill>
                  <a:srgbClr val="333333"/>
                </a:solidFill>
                <a:latin typeface="-apple-system-font"/>
              </a:rPr>
              <a:t>source</a:t>
            </a:r>
            <a:r>
              <a:rPr lang="zh-CN" altLang="en-US" sz="1600">
                <a:solidFill>
                  <a:srgbClr val="333333"/>
                </a:solidFill>
                <a:latin typeface="-apple-system-font"/>
              </a:rPr>
              <a:t>和</a:t>
            </a:r>
            <a:r>
              <a:rPr lang="en-US" altLang="zh-CN" sz="1600">
                <a:solidFill>
                  <a:srgbClr val="333333"/>
                </a:solidFill>
                <a:latin typeface="-apple-system-font"/>
              </a:rPr>
              <a:t>feature</a:t>
            </a:r>
            <a:r>
              <a:rPr lang="zh-CN" altLang="en-US" sz="1600">
                <a:solidFill>
                  <a:srgbClr val="333333"/>
                </a:solidFill>
                <a:latin typeface="-apple-system-font"/>
              </a:rPr>
              <a:t>结合起来描述的更加详细。</a:t>
            </a:r>
          </a:p>
          <a:p>
            <a:pPr algn="just"/>
            <a:r>
              <a:rPr lang="zh-CN" altLang="en-US" sz="1600" b="1">
                <a:solidFill>
                  <a:srgbClr val="333333"/>
                </a:solidFill>
                <a:latin typeface="-apple-system-font"/>
              </a:rPr>
              <a:t>第四列</a:t>
            </a:r>
            <a:r>
              <a:rPr lang="zh-CN" altLang="en-US" sz="1600">
                <a:solidFill>
                  <a:srgbClr val="333333"/>
                </a:solidFill>
                <a:latin typeface="-apple-system-font"/>
              </a:rPr>
              <a:t>：</a:t>
            </a:r>
            <a:r>
              <a:rPr lang="en-US" altLang="zh-CN" sz="1600">
                <a:solidFill>
                  <a:srgbClr val="333333"/>
                </a:solidFill>
                <a:latin typeface="-apple-system-font"/>
              </a:rPr>
              <a:t>start position</a:t>
            </a:r>
            <a:r>
              <a:rPr lang="zh-CN" altLang="en-US" sz="1600">
                <a:solidFill>
                  <a:srgbClr val="333333"/>
                </a:solidFill>
                <a:latin typeface="-apple-system-font"/>
              </a:rPr>
              <a:t>，在</a:t>
            </a:r>
            <a:r>
              <a:rPr lang="en-US" altLang="zh-CN" sz="1600">
                <a:solidFill>
                  <a:srgbClr val="333333"/>
                </a:solidFill>
                <a:latin typeface="-apple-system-font"/>
              </a:rPr>
              <a:t>reference sequence</a:t>
            </a:r>
            <a:r>
              <a:rPr lang="zh-CN" altLang="en-US" sz="1600">
                <a:solidFill>
                  <a:srgbClr val="333333"/>
                </a:solidFill>
                <a:latin typeface="-apple-system-font"/>
              </a:rPr>
              <a:t>上的开始位置（坐标），通常是从</a:t>
            </a:r>
            <a:r>
              <a:rPr lang="en-US" altLang="zh-CN" sz="1600">
                <a:solidFill>
                  <a:srgbClr val="333333"/>
                </a:solidFill>
                <a:latin typeface="-apple-system-font"/>
              </a:rPr>
              <a:t>1</a:t>
            </a:r>
            <a:r>
              <a:rPr lang="zh-CN" altLang="en-US" sz="1600">
                <a:solidFill>
                  <a:srgbClr val="333333"/>
                </a:solidFill>
                <a:latin typeface="-apple-system-font"/>
              </a:rPr>
              <a:t>为起点而不是</a:t>
            </a:r>
            <a:r>
              <a:rPr lang="en-US" altLang="zh-CN" sz="1600">
                <a:solidFill>
                  <a:srgbClr val="333333"/>
                </a:solidFill>
                <a:latin typeface="-apple-system-font"/>
              </a:rPr>
              <a:t>0</a:t>
            </a:r>
            <a:r>
              <a:rPr lang="zh-CN" altLang="en-US" sz="1600">
                <a:solidFill>
                  <a:srgbClr val="333333"/>
                </a:solidFill>
                <a:latin typeface="-apple-system-font"/>
              </a:rPr>
              <a:t>。</a:t>
            </a:r>
          </a:p>
          <a:p>
            <a:pPr algn="just"/>
            <a:r>
              <a:rPr lang="zh-CN" altLang="en-US" sz="1600" b="1">
                <a:solidFill>
                  <a:srgbClr val="333333"/>
                </a:solidFill>
                <a:latin typeface="-apple-system-font"/>
              </a:rPr>
              <a:t>第五列</a:t>
            </a:r>
            <a:r>
              <a:rPr lang="zh-CN" altLang="en-US" sz="1600">
                <a:solidFill>
                  <a:srgbClr val="333333"/>
                </a:solidFill>
                <a:latin typeface="-apple-system-font"/>
              </a:rPr>
              <a:t>：</a:t>
            </a:r>
            <a:r>
              <a:rPr lang="en-US" altLang="zh-CN" sz="1600">
                <a:solidFill>
                  <a:srgbClr val="333333"/>
                </a:solidFill>
                <a:latin typeface="-apple-system-font"/>
              </a:rPr>
              <a:t>end position</a:t>
            </a:r>
            <a:r>
              <a:rPr lang="zh-CN" altLang="en-US" sz="1600">
                <a:solidFill>
                  <a:srgbClr val="333333"/>
                </a:solidFill>
                <a:latin typeface="-apple-system-font"/>
              </a:rPr>
              <a:t>， 在</a:t>
            </a:r>
            <a:r>
              <a:rPr lang="en-US" altLang="zh-CN" sz="1600">
                <a:solidFill>
                  <a:srgbClr val="333333"/>
                </a:solidFill>
                <a:latin typeface="-apple-system-font"/>
              </a:rPr>
              <a:t>reference sequence</a:t>
            </a:r>
            <a:r>
              <a:rPr lang="zh-CN" altLang="en-US" sz="1600">
                <a:solidFill>
                  <a:srgbClr val="333333"/>
                </a:solidFill>
                <a:latin typeface="-apple-system-font"/>
              </a:rPr>
              <a:t>上的结束位置（坐标），一般是大于</a:t>
            </a:r>
            <a:r>
              <a:rPr lang="en-US" altLang="zh-CN" sz="1600">
                <a:solidFill>
                  <a:srgbClr val="333333"/>
                </a:solidFill>
                <a:latin typeface="-apple-system-font"/>
              </a:rPr>
              <a:t>start position</a:t>
            </a:r>
            <a:r>
              <a:rPr lang="zh-CN" altLang="en-US" sz="1600">
                <a:solidFill>
                  <a:srgbClr val="333333"/>
                </a:solidFill>
                <a:latin typeface="-apple-system-font"/>
              </a:rPr>
              <a:t>的。</a:t>
            </a:r>
          </a:p>
          <a:p>
            <a:pPr algn="just"/>
            <a:r>
              <a:rPr lang="zh-CN" altLang="en-US" sz="1600" b="1">
                <a:solidFill>
                  <a:srgbClr val="333333"/>
                </a:solidFill>
                <a:latin typeface="-apple-system-font"/>
              </a:rPr>
              <a:t>第六列</a:t>
            </a:r>
            <a:r>
              <a:rPr lang="zh-CN" altLang="en-US" sz="1600">
                <a:solidFill>
                  <a:srgbClr val="333333"/>
                </a:solidFill>
                <a:latin typeface="-apple-system-font"/>
              </a:rPr>
              <a:t>：</a:t>
            </a:r>
            <a:r>
              <a:rPr lang="en-US" altLang="zh-CN" sz="1600">
                <a:solidFill>
                  <a:srgbClr val="333333"/>
                </a:solidFill>
                <a:latin typeface="-apple-system-font"/>
              </a:rPr>
              <a:t>score</a:t>
            </a:r>
            <a:r>
              <a:rPr lang="zh-CN" altLang="en-US" sz="1600">
                <a:solidFill>
                  <a:srgbClr val="333333"/>
                </a:solidFill>
                <a:latin typeface="-apple-system-font"/>
              </a:rPr>
              <a:t>， 表示该行</a:t>
            </a:r>
            <a:r>
              <a:rPr lang="en-US" altLang="zh-CN" sz="1600">
                <a:solidFill>
                  <a:srgbClr val="333333"/>
                </a:solidFill>
                <a:latin typeface="-apple-system-font"/>
              </a:rPr>
              <a:t>feature</a:t>
            </a:r>
            <a:r>
              <a:rPr lang="zh-CN" altLang="en-US" sz="1600">
                <a:solidFill>
                  <a:srgbClr val="333333"/>
                </a:solidFill>
                <a:latin typeface="-apple-system-font"/>
              </a:rPr>
              <a:t>的分数，比如序列相似性等，如果没有对应的分数可以用</a:t>
            </a:r>
            <a:r>
              <a:rPr lang="en-US" altLang="zh-CN" sz="1600">
                <a:solidFill>
                  <a:srgbClr val="333333"/>
                </a:solidFill>
                <a:latin typeface="-apple-system-font"/>
              </a:rPr>
              <a:t>.</a:t>
            </a:r>
            <a:r>
              <a:rPr lang="zh-CN" altLang="en-US" sz="1600">
                <a:solidFill>
                  <a:srgbClr val="333333"/>
                </a:solidFill>
                <a:latin typeface="-apple-system-font"/>
              </a:rPr>
              <a:t>代替。</a:t>
            </a:r>
          </a:p>
          <a:p>
            <a:pPr algn="just"/>
            <a:r>
              <a:rPr lang="zh-CN" altLang="en-US" sz="1600" b="1">
                <a:solidFill>
                  <a:srgbClr val="333333"/>
                </a:solidFill>
                <a:latin typeface="-apple-system-font"/>
              </a:rPr>
              <a:t>第七列</a:t>
            </a:r>
            <a:r>
              <a:rPr lang="zh-CN" altLang="en-US" sz="1600">
                <a:solidFill>
                  <a:srgbClr val="333333"/>
                </a:solidFill>
                <a:latin typeface="-apple-system-font"/>
              </a:rPr>
              <a:t>：</a:t>
            </a:r>
            <a:r>
              <a:rPr lang="en-US" altLang="zh-CN" sz="1600">
                <a:solidFill>
                  <a:srgbClr val="333333"/>
                </a:solidFill>
                <a:latin typeface="-apple-system-font"/>
              </a:rPr>
              <a:t>strand</a:t>
            </a:r>
            <a:r>
              <a:rPr lang="zh-CN" altLang="en-US" sz="1600">
                <a:solidFill>
                  <a:srgbClr val="333333"/>
                </a:solidFill>
                <a:latin typeface="-apple-system-font"/>
              </a:rPr>
              <a:t>，</a:t>
            </a:r>
            <a:r>
              <a:rPr lang="en-US" altLang="zh-CN" sz="1600">
                <a:solidFill>
                  <a:srgbClr val="333333"/>
                </a:solidFill>
                <a:latin typeface="-apple-system-font"/>
              </a:rPr>
              <a:t>feature</a:t>
            </a:r>
            <a:r>
              <a:rPr lang="zh-CN" altLang="en-US" sz="1600">
                <a:solidFill>
                  <a:srgbClr val="333333"/>
                </a:solidFill>
                <a:latin typeface="-apple-system-font"/>
              </a:rPr>
              <a:t>所在链，</a:t>
            </a:r>
            <a:r>
              <a:rPr lang="en-US" altLang="zh-CN" sz="1600">
                <a:solidFill>
                  <a:srgbClr val="333333"/>
                </a:solidFill>
                <a:latin typeface="-apple-system-font"/>
              </a:rPr>
              <a:t>+</a:t>
            </a:r>
            <a:r>
              <a:rPr lang="zh-CN" altLang="en-US" sz="1600">
                <a:solidFill>
                  <a:srgbClr val="333333"/>
                </a:solidFill>
                <a:latin typeface="-apple-system-font"/>
              </a:rPr>
              <a:t>表示正链，</a:t>
            </a:r>
            <a:r>
              <a:rPr lang="en-US" altLang="zh-CN" sz="1600">
                <a:solidFill>
                  <a:srgbClr val="333333"/>
                </a:solidFill>
                <a:latin typeface="-apple-system-font"/>
              </a:rPr>
              <a:t>-</a:t>
            </a:r>
            <a:r>
              <a:rPr lang="zh-CN" altLang="en-US" sz="1600">
                <a:solidFill>
                  <a:srgbClr val="333333"/>
                </a:solidFill>
                <a:latin typeface="-apple-system-font"/>
              </a:rPr>
              <a:t>表示负链，</a:t>
            </a:r>
            <a:r>
              <a:rPr lang="en-US" altLang="zh-CN" sz="1600">
                <a:solidFill>
                  <a:srgbClr val="333333"/>
                </a:solidFill>
                <a:latin typeface="-apple-system-font"/>
              </a:rPr>
              <a:t>.</a:t>
            </a:r>
            <a:r>
              <a:rPr lang="zh-CN" altLang="en-US" sz="1600">
                <a:solidFill>
                  <a:srgbClr val="333333"/>
                </a:solidFill>
                <a:latin typeface="-apple-system-font"/>
              </a:rPr>
              <a:t>表示不确定或者与链无关。</a:t>
            </a:r>
          </a:p>
          <a:p>
            <a:pPr algn="just"/>
            <a:r>
              <a:rPr lang="zh-CN" altLang="en-US" sz="1600" b="1">
                <a:solidFill>
                  <a:srgbClr val="333333"/>
                </a:solidFill>
                <a:latin typeface="-apple-system-font"/>
              </a:rPr>
              <a:t>第八列</a:t>
            </a:r>
            <a:r>
              <a:rPr lang="zh-CN" altLang="en-US" sz="1600">
                <a:solidFill>
                  <a:srgbClr val="333333"/>
                </a:solidFill>
                <a:latin typeface="-apple-system-font"/>
              </a:rPr>
              <a:t>：</a:t>
            </a:r>
            <a:r>
              <a:rPr lang="en-US" altLang="zh-CN" sz="1600">
                <a:solidFill>
                  <a:srgbClr val="333333"/>
                </a:solidFill>
                <a:latin typeface="-apple-system-font"/>
              </a:rPr>
              <a:t>phase</a:t>
            </a:r>
            <a:r>
              <a:rPr lang="zh-CN" altLang="en-US" sz="1600">
                <a:solidFill>
                  <a:srgbClr val="333333"/>
                </a:solidFill>
                <a:latin typeface="-apple-system-font"/>
              </a:rPr>
              <a:t>，与蛋白质编码相关，一般是用于</a:t>
            </a:r>
            <a:r>
              <a:rPr lang="en-US" altLang="zh-CN" sz="1600">
                <a:solidFill>
                  <a:srgbClr val="333333"/>
                </a:solidFill>
                <a:latin typeface="-apple-system-font"/>
              </a:rPr>
              <a:t>CDS</a:t>
            </a:r>
            <a:r>
              <a:rPr lang="zh-CN" altLang="en-US" sz="1600">
                <a:solidFill>
                  <a:srgbClr val="333333"/>
                </a:solidFill>
                <a:latin typeface="-apple-system-font"/>
              </a:rPr>
              <a:t>，值的范围为</a:t>
            </a:r>
            <a:r>
              <a:rPr lang="en-US" altLang="zh-CN" sz="1600">
                <a:solidFill>
                  <a:srgbClr val="333333"/>
                </a:solidFill>
                <a:latin typeface="-apple-system-font"/>
              </a:rPr>
              <a:t>0-2</a:t>
            </a:r>
            <a:r>
              <a:rPr lang="zh-CN" altLang="en-US" sz="1600">
                <a:solidFill>
                  <a:srgbClr val="333333"/>
                </a:solidFill>
                <a:latin typeface="-apple-system-font"/>
              </a:rPr>
              <a:t>，表示编码时阅读框的移动相位。</a:t>
            </a:r>
            <a:endParaRPr lang="en-US" altLang="zh-CN" sz="1600">
              <a:solidFill>
                <a:srgbClr val="333333"/>
              </a:solidFill>
              <a:latin typeface="-apple-system-font"/>
            </a:endParaRPr>
          </a:p>
          <a:p>
            <a:pPr algn="just"/>
            <a:r>
              <a:rPr lang="en-US" altLang="zh-CN" sz="1600">
                <a:solidFill>
                  <a:srgbClr val="333333"/>
                </a:solidFill>
                <a:latin typeface="-apple-system-font"/>
              </a:rPr>
              <a:t>	0</a:t>
            </a:r>
            <a:r>
              <a:rPr lang="zh-CN" altLang="en-US" sz="1600">
                <a:solidFill>
                  <a:srgbClr val="333333"/>
                </a:solidFill>
                <a:latin typeface="-apple-system-font"/>
              </a:rPr>
              <a:t>表示指定区域在框架中，即其第一碱基对应于密码子的第一碱基。 </a:t>
            </a:r>
            <a:endParaRPr lang="en-US" altLang="zh-CN" sz="1600">
              <a:solidFill>
                <a:srgbClr val="333333"/>
              </a:solidFill>
              <a:latin typeface="-apple-system-font"/>
            </a:endParaRPr>
          </a:p>
          <a:p>
            <a:pPr algn="just"/>
            <a:r>
              <a:rPr lang="en-US" altLang="zh-CN" sz="1600">
                <a:solidFill>
                  <a:srgbClr val="333333"/>
                </a:solidFill>
                <a:latin typeface="-apple-system-font"/>
              </a:rPr>
              <a:t>	1</a:t>
            </a:r>
            <a:r>
              <a:rPr lang="zh-CN" altLang="en-US" sz="1600">
                <a:solidFill>
                  <a:srgbClr val="333333"/>
                </a:solidFill>
                <a:latin typeface="-apple-system-font"/>
              </a:rPr>
              <a:t>表示存在一个额外的碱基，即该区域的第二个碱基对应于一个密码子的第一个碱基，</a:t>
            </a:r>
            <a:endParaRPr lang="en-US" altLang="zh-CN" sz="1600">
              <a:solidFill>
                <a:srgbClr val="333333"/>
              </a:solidFill>
              <a:latin typeface="-apple-system-font"/>
            </a:endParaRPr>
          </a:p>
          <a:p>
            <a:pPr algn="just"/>
            <a:r>
              <a:rPr lang="en-US" altLang="zh-CN" sz="1600">
                <a:solidFill>
                  <a:srgbClr val="333333"/>
                </a:solidFill>
                <a:latin typeface="-apple-system-font"/>
              </a:rPr>
              <a:t>	2</a:t>
            </a:r>
            <a:r>
              <a:rPr lang="zh-CN" altLang="en-US" sz="1600">
                <a:solidFill>
                  <a:srgbClr val="333333"/>
                </a:solidFill>
                <a:latin typeface="-apple-system-font"/>
              </a:rPr>
              <a:t>表示该区域的第三个碱基是一个密码子的第一个碱基。 如果链为“</a:t>
            </a:r>
            <a:r>
              <a:rPr lang="en-US" altLang="zh-CN" sz="1600">
                <a:solidFill>
                  <a:srgbClr val="333333"/>
                </a:solidFill>
                <a:latin typeface="-apple-system-font"/>
              </a:rPr>
              <a:t>-”</a:t>
            </a:r>
            <a:r>
              <a:rPr lang="zh-CN" altLang="en-US" sz="1600">
                <a:solidFill>
                  <a:srgbClr val="333333"/>
                </a:solidFill>
                <a:latin typeface="-apple-system-font"/>
              </a:rPr>
              <a:t>，则该区域的第一个基数为</a:t>
            </a:r>
            <a:r>
              <a:rPr lang="en-US" altLang="zh-CN" sz="1600">
                <a:solidFill>
                  <a:srgbClr val="333333"/>
                </a:solidFill>
                <a:latin typeface="-apple-system-font"/>
              </a:rPr>
              <a:t>&lt;end&gt;</a:t>
            </a:r>
            <a:r>
              <a:rPr lang="zh-CN" altLang="en-US" sz="1600">
                <a:solidFill>
                  <a:srgbClr val="333333"/>
                </a:solidFill>
                <a:latin typeface="-apple-system-font"/>
              </a:rPr>
              <a:t>的值，因为相应的编码区域将从反向链的</a:t>
            </a:r>
            <a:r>
              <a:rPr lang="en-US" altLang="zh-CN" sz="1600">
                <a:solidFill>
                  <a:srgbClr val="333333"/>
                </a:solidFill>
                <a:latin typeface="-apple-system-font"/>
              </a:rPr>
              <a:t>&lt;end&gt;</a:t>
            </a:r>
            <a:r>
              <a:rPr lang="zh-CN" altLang="en-US" sz="1600">
                <a:solidFill>
                  <a:srgbClr val="333333"/>
                </a:solidFill>
                <a:latin typeface="-apple-system-font"/>
              </a:rPr>
              <a:t>到</a:t>
            </a:r>
            <a:r>
              <a:rPr lang="en-US" altLang="zh-CN" sz="1600">
                <a:solidFill>
                  <a:srgbClr val="333333"/>
                </a:solidFill>
                <a:latin typeface="-apple-system-font"/>
              </a:rPr>
              <a:t>&lt;start&gt;</a:t>
            </a:r>
            <a:r>
              <a:rPr lang="zh-CN" altLang="en-US" sz="1600">
                <a:solidFill>
                  <a:srgbClr val="333333"/>
                </a:solidFill>
                <a:latin typeface="-apple-system-font"/>
              </a:rPr>
              <a:t>。</a:t>
            </a:r>
          </a:p>
        </p:txBody>
      </p:sp>
      <p:pic>
        <p:nvPicPr>
          <p:cNvPr id="6" name="图片 5">
            <a:extLst>
              <a:ext uri="{FF2B5EF4-FFF2-40B4-BE49-F238E27FC236}">
                <a16:creationId xmlns:a16="http://schemas.microsoft.com/office/drawing/2014/main" id="{1DBC65FE-E824-4B49-A9B4-FFA8CAE77372}"/>
              </a:ext>
            </a:extLst>
          </p:cNvPr>
          <p:cNvPicPr>
            <a:picLocks noChangeAspect="1"/>
          </p:cNvPicPr>
          <p:nvPr/>
        </p:nvPicPr>
        <p:blipFill>
          <a:blip r:embed="rId3"/>
          <a:stretch>
            <a:fillRect/>
          </a:stretch>
        </p:blipFill>
        <p:spPr>
          <a:xfrm>
            <a:off x="2114967" y="1826397"/>
            <a:ext cx="7962066" cy="426757"/>
          </a:xfrm>
          <a:prstGeom prst="rect">
            <a:avLst/>
          </a:prstGeom>
          <a:solidFill>
            <a:schemeClr val="bg1">
              <a:lumMod val="95000"/>
            </a:schemeClr>
          </a:solidFill>
        </p:spPr>
      </p:pic>
      <p:pic>
        <p:nvPicPr>
          <p:cNvPr id="9" name="图片 8">
            <a:extLst>
              <a:ext uri="{FF2B5EF4-FFF2-40B4-BE49-F238E27FC236}">
                <a16:creationId xmlns:a16="http://schemas.microsoft.com/office/drawing/2014/main" id="{F312A5C7-D294-43BC-BF8C-D312DA7A5BC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03053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ECA8CE4-4ECA-45FF-AE86-06331A38E0D5}"/>
              </a:ext>
            </a:extLst>
          </p:cNvPr>
          <p:cNvSpPr/>
          <p:nvPr/>
        </p:nvSpPr>
        <p:spPr>
          <a:xfrm>
            <a:off x="91251" y="1361275"/>
            <a:ext cx="1095172" cy="400110"/>
          </a:xfrm>
          <a:prstGeom prst="rect">
            <a:avLst/>
          </a:prstGeom>
        </p:spPr>
        <p:txBody>
          <a:bodyPr wrap="none">
            <a:spAutoFit/>
          </a:bodyPr>
          <a:lstStyle/>
          <a:p>
            <a:r>
              <a:rPr lang="en-US" altLang="zh-CN" sz="2000" b="1">
                <a:latin typeface="-apple-system-font"/>
              </a:rPr>
              <a:t>GFF</a:t>
            </a:r>
            <a:r>
              <a:rPr lang="zh-CN" altLang="en-US" sz="2000" b="1">
                <a:latin typeface="-apple-system-font"/>
              </a:rPr>
              <a:t>格式</a:t>
            </a:r>
            <a:endParaRPr lang="zh-CN" altLang="en-US" sz="2000"/>
          </a:p>
        </p:txBody>
      </p:sp>
      <p:sp>
        <p:nvSpPr>
          <p:cNvPr id="14" name="矩形 13">
            <a:extLst>
              <a:ext uri="{FF2B5EF4-FFF2-40B4-BE49-F238E27FC236}">
                <a16:creationId xmlns:a16="http://schemas.microsoft.com/office/drawing/2014/main" id="{5E74C94B-5386-4D14-A564-1916992E9750}"/>
              </a:ext>
            </a:extLst>
          </p:cNvPr>
          <p:cNvSpPr/>
          <p:nvPr/>
        </p:nvSpPr>
        <p:spPr>
          <a:xfrm>
            <a:off x="309064" y="2800943"/>
            <a:ext cx="11573872" cy="3293209"/>
          </a:xfrm>
          <a:prstGeom prst="rect">
            <a:avLst/>
          </a:prstGeom>
        </p:spPr>
        <p:txBody>
          <a:bodyPr wrap="square">
            <a:spAutoFit/>
          </a:bodyPr>
          <a:lstStyle/>
          <a:p>
            <a:pPr algn="just"/>
            <a:r>
              <a:rPr lang="zh-CN" altLang="en-US" sz="1600" b="1">
                <a:solidFill>
                  <a:srgbClr val="333333"/>
                </a:solidFill>
                <a:latin typeface="-apple-system-font"/>
              </a:rPr>
              <a:t>第九列</a:t>
            </a:r>
            <a:r>
              <a:rPr lang="zh-CN" altLang="en-US" sz="1600">
                <a:solidFill>
                  <a:srgbClr val="333333"/>
                </a:solidFill>
                <a:latin typeface="-apple-system-font"/>
              </a:rPr>
              <a:t>：属性（</a:t>
            </a:r>
            <a:r>
              <a:rPr lang="en-US" altLang="zh-CN" sz="1600">
                <a:solidFill>
                  <a:srgbClr val="333333"/>
                </a:solidFill>
                <a:latin typeface="-apple-system-font"/>
              </a:rPr>
              <a:t> attributes </a:t>
            </a:r>
            <a:r>
              <a:rPr lang="zh-CN" altLang="en-US" sz="1600">
                <a:solidFill>
                  <a:srgbClr val="333333"/>
                </a:solidFill>
                <a:latin typeface="-apple-system-font"/>
              </a:rPr>
              <a:t>），是用于对该行注释更多的描述，以键值对的形式该列中可以存在多个属性，属性之间是用</a:t>
            </a:r>
            <a:r>
              <a:rPr lang="en-US" altLang="zh-CN" sz="1600">
                <a:solidFill>
                  <a:srgbClr val="333333"/>
                </a:solidFill>
                <a:latin typeface="-apple-system-font"/>
              </a:rPr>
              <a:t>;</a:t>
            </a:r>
            <a:r>
              <a:rPr lang="zh-CN" altLang="en-US" sz="1600">
                <a:solidFill>
                  <a:srgbClr val="333333"/>
                </a:solidFill>
                <a:latin typeface="-apple-system-font"/>
              </a:rPr>
              <a:t>隔开的。</a:t>
            </a:r>
            <a:endParaRPr lang="en-US" altLang="zh-CN" sz="1600">
              <a:solidFill>
                <a:srgbClr val="333333"/>
              </a:solidFill>
              <a:latin typeface="-apple-system-font"/>
            </a:endParaRPr>
          </a:p>
          <a:p>
            <a:pPr algn="just"/>
            <a:r>
              <a:rPr lang="en-US" altLang="zh-CN" sz="1600">
                <a:solidFill>
                  <a:srgbClr val="333333"/>
                </a:solidFill>
                <a:latin typeface="-apple-system-font"/>
              </a:rPr>
              <a:t>	</a:t>
            </a:r>
          </a:p>
          <a:p>
            <a:pPr algn="just"/>
            <a:r>
              <a:rPr lang="zh-CN" altLang="en-US" sz="1600">
                <a:solidFill>
                  <a:srgbClr val="333333"/>
                </a:solidFill>
                <a:latin typeface="-apple-system-font"/>
              </a:rPr>
              <a:t>有几个特定的键，具体如下：</a:t>
            </a:r>
          </a:p>
          <a:p>
            <a:pPr marL="342900" indent="-342900" algn="just">
              <a:buFont typeface="Arial" panose="020B0604020202020204" pitchFamily="34" charset="0"/>
              <a:buChar char="•"/>
            </a:pPr>
            <a:r>
              <a:rPr lang="en-US" altLang="zh-CN" sz="1600" b="1">
                <a:solidFill>
                  <a:srgbClr val="333333"/>
                </a:solidFill>
                <a:latin typeface="-apple-system-font"/>
              </a:rPr>
              <a:t>ID</a:t>
            </a:r>
            <a:r>
              <a:rPr lang="zh-CN" altLang="en-US" sz="1600">
                <a:solidFill>
                  <a:srgbClr val="333333"/>
                </a:solidFill>
                <a:latin typeface="-apple-system-font"/>
              </a:rPr>
              <a:t>，</a:t>
            </a:r>
            <a:r>
              <a:rPr lang="en-US" altLang="zh-CN" sz="1600">
                <a:solidFill>
                  <a:srgbClr val="333333"/>
                </a:solidFill>
                <a:latin typeface="-apple-system-font"/>
              </a:rPr>
              <a:t>feature</a:t>
            </a:r>
            <a:r>
              <a:rPr lang="zh-CN" altLang="en-US" sz="1600">
                <a:solidFill>
                  <a:srgbClr val="333333"/>
                </a:solidFill>
                <a:latin typeface="-apple-system-font"/>
              </a:rPr>
              <a:t>在整个</a:t>
            </a:r>
            <a:r>
              <a:rPr lang="en-US" altLang="zh-CN" sz="1600">
                <a:solidFill>
                  <a:srgbClr val="333333"/>
                </a:solidFill>
                <a:latin typeface="-apple-system-font"/>
              </a:rPr>
              <a:t>GFF3</a:t>
            </a:r>
            <a:r>
              <a:rPr lang="zh-CN" altLang="en-US" sz="1600">
                <a:solidFill>
                  <a:srgbClr val="333333"/>
                </a:solidFill>
                <a:latin typeface="-apple-system-font"/>
              </a:rPr>
              <a:t>文件中唯一的标识符；</a:t>
            </a:r>
          </a:p>
          <a:p>
            <a:pPr marL="342900" indent="-342900" algn="just">
              <a:buFont typeface="Arial" panose="020B0604020202020204" pitchFamily="34" charset="0"/>
              <a:buChar char="•"/>
            </a:pPr>
            <a:r>
              <a:rPr lang="en-US" altLang="zh-CN" sz="1600" b="1">
                <a:solidFill>
                  <a:srgbClr val="333333"/>
                </a:solidFill>
                <a:latin typeface="-apple-system-font"/>
              </a:rPr>
              <a:t>Name</a:t>
            </a:r>
            <a:r>
              <a:rPr lang="zh-CN" altLang="en-US" sz="1600">
                <a:solidFill>
                  <a:srgbClr val="333333"/>
                </a:solidFill>
                <a:latin typeface="-apple-system-font"/>
              </a:rPr>
              <a:t>，</a:t>
            </a:r>
            <a:r>
              <a:rPr lang="en-US" altLang="zh-CN" sz="1600">
                <a:solidFill>
                  <a:srgbClr val="333333"/>
                </a:solidFill>
                <a:latin typeface="-apple-system-font"/>
              </a:rPr>
              <a:t>feature</a:t>
            </a:r>
            <a:r>
              <a:rPr lang="zh-CN" altLang="en-US" sz="1600">
                <a:solidFill>
                  <a:srgbClr val="333333"/>
                </a:solidFill>
                <a:latin typeface="-apple-system-font"/>
              </a:rPr>
              <a:t>的名字，不同于</a:t>
            </a:r>
            <a:r>
              <a:rPr lang="en-US" altLang="zh-CN" sz="1600">
                <a:solidFill>
                  <a:srgbClr val="333333"/>
                </a:solidFill>
                <a:latin typeface="-apple-system-font"/>
              </a:rPr>
              <a:t>ID</a:t>
            </a:r>
            <a:r>
              <a:rPr lang="zh-CN" altLang="en-US" sz="1600">
                <a:solidFill>
                  <a:srgbClr val="333333"/>
                </a:solidFill>
                <a:latin typeface="-apple-system-font"/>
              </a:rPr>
              <a:t>，</a:t>
            </a:r>
            <a:r>
              <a:rPr lang="en-US" altLang="zh-CN" sz="1600">
                <a:solidFill>
                  <a:srgbClr val="333333"/>
                </a:solidFill>
                <a:latin typeface="-apple-system-font"/>
              </a:rPr>
              <a:t>Name</a:t>
            </a:r>
            <a:r>
              <a:rPr lang="zh-CN" altLang="en-US" sz="1600">
                <a:solidFill>
                  <a:srgbClr val="333333"/>
                </a:solidFill>
                <a:latin typeface="-apple-system-font"/>
              </a:rPr>
              <a:t>不要求唯一，只是方便用户浏览；</a:t>
            </a:r>
          </a:p>
          <a:p>
            <a:pPr marL="342900" indent="-342900" algn="just">
              <a:buFont typeface="Arial" panose="020B0604020202020204" pitchFamily="34" charset="0"/>
              <a:buChar char="•"/>
            </a:pPr>
            <a:r>
              <a:rPr lang="en-US" altLang="zh-CN" sz="1600" b="1">
                <a:solidFill>
                  <a:srgbClr val="333333"/>
                </a:solidFill>
                <a:latin typeface="-apple-system-font"/>
              </a:rPr>
              <a:t>Alias</a:t>
            </a:r>
            <a:r>
              <a:rPr lang="zh-CN" altLang="en-US" sz="1600">
                <a:solidFill>
                  <a:srgbClr val="333333"/>
                </a:solidFill>
                <a:latin typeface="-apple-system-font"/>
              </a:rPr>
              <a:t>， 相当于</a:t>
            </a:r>
            <a:r>
              <a:rPr lang="en-US" altLang="zh-CN" sz="1600">
                <a:solidFill>
                  <a:srgbClr val="333333"/>
                </a:solidFill>
                <a:latin typeface="-apple-system-font"/>
              </a:rPr>
              <a:t>feature</a:t>
            </a:r>
            <a:r>
              <a:rPr lang="zh-CN" altLang="en-US" sz="1600">
                <a:solidFill>
                  <a:srgbClr val="333333"/>
                </a:solidFill>
                <a:latin typeface="-apple-system-font"/>
              </a:rPr>
              <a:t>的别名；</a:t>
            </a:r>
          </a:p>
          <a:p>
            <a:pPr marL="342900" indent="-342900" algn="just">
              <a:buFont typeface="Arial" panose="020B0604020202020204" pitchFamily="34" charset="0"/>
              <a:buChar char="•"/>
            </a:pPr>
            <a:r>
              <a:rPr lang="en-US" altLang="zh-CN" sz="1600" b="1">
                <a:solidFill>
                  <a:srgbClr val="333333"/>
                </a:solidFill>
                <a:latin typeface="-apple-system-font"/>
              </a:rPr>
              <a:t>Parent</a:t>
            </a:r>
            <a:r>
              <a:rPr lang="zh-CN" altLang="en-US" sz="1600">
                <a:solidFill>
                  <a:srgbClr val="333333"/>
                </a:solidFill>
                <a:latin typeface="-apple-system-font"/>
              </a:rPr>
              <a:t>，表明该</a:t>
            </a:r>
            <a:r>
              <a:rPr lang="en-US" altLang="zh-CN" sz="1600">
                <a:solidFill>
                  <a:srgbClr val="333333"/>
                </a:solidFill>
                <a:latin typeface="-apple-system-font"/>
              </a:rPr>
              <a:t>feature</a:t>
            </a:r>
            <a:r>
              <a:rPr lang="zh-CN" altLang="en-US" sz="1600">
                <a:solidFill>
                  <a:srgbClr val="333333"/>
                </a:solidFill>
                <a:latin typeface="-apple-system-font"/>
              </a:rPr>
              <a:t>所属的上一级</a:t>
            </a:r>
            <a:r>
              <a:rPr lang="en-US" altLang="zh-CN" sz="1600">
                <a:solidFill>
                  <a:srgbClr val="333333"/>
                </a:solidFill>
                <a:latin typeface="-apple-system-font"/>
              </a:rPr>
              <a:t>feature </a:t>
            </a:r>
            <a:r>
              <a:rPr lang="zh-CN" altLang="en-US" sz="1600">
                <a:solidFill>
                  <a:srgbClr val="333333"/>
                </a:solidFill>
                <a:latin typeface="-apple-system-font"/>
              </a:rPr>
              <a:t>的</a:t>
            </a:r>
            <a:r>
              <a:rPr lang="en-US" altLang="zh-CN" sz="1600">
                <a:solidFill>
                  <a:srgbClr val="333333"/>
                </a:solidFill>
                <a:latin typeface="-apple-system-font"/>
              </a:rPr>
              <a:t>ID</a:t>
            </a:r>
            <a:r>
              <a:rPr lang="zh-CN" altLang="en-US" sz="1600">
                <a:solidFill>
                  <a:srgbClr val="333333"/>
                </a:solidFill>
                <a:latin typeface="-apple-system-font"/>
              </a:rPr>
              <a:t>，这种关系可用于</a:t>
            </a:r>
            <a:r>
              <a:rPr lang="en-US" altLang="zh-CN" sz="1600">
                <a:solidFill>
                  <a:srgbClr val="333333"/>
                </a:solidFill>
                <a:latin typeface="-apple-system-font"/>
              </a:rPr>
              <a:t>exons-transcripts</a:t>
            </a:r>
            <a:r>
              <a:rPr lang="zh-CN" altLang="en-US" sz="1600">
                <a:solidFill>
                  <a:srgbClr val="333333"/>
                </a:solidFill>
                <a:latin typeface="-apple-system-font"/>
              </a:rPr>
              <a:t>，</a:t>
            </a:r>
            <a:r>
              <a:rPr lang="en-US" altLang="zh-CN" sz="1600">
                <a:solidFill>
                  <a:srgbClr val="333333"/>
                </a:solidFill>
                <a:latin typeface="-apple-system-font"/>
              </a:rPr>
              <a:t>transcripts-genes</a:t>
            </a:r>
            <a:r>
              <a:rPr lang="zh-CN" altLang="en-US" sz="1600">
                <a:solidFill>
                  <a:srgbClr val="333333"/>
                </a:solidFill>
                <a:latin typeface="-apple-system-font"/>
              </a:rPr>
              <a:t>，可以看出一个</a:t>
            </a:r>
            <a:r>
              <a:rPr lang="en-US" altLang="zh-CN" sz="1600">
                <a:solidFill>
                  <a:srgbClr val="333333"/>
                </a:solidFill>
                <a:latin typeface="-apple-system-font"/>
              </a:rPr>
              <a:t>feature</a:t>
            </a:r>
            <a:r>
              <a:rPr lang="zh-CN" altLang="en-US" sz="1600">
                <a:solidFill>
                  <a:srgbClr val="333333"/>
                </a:solidFill>
                <a:latin typeface="-apple-system-font"/>
              </a:rPr>
              <a:t>可以拥有多个子</a:t>
            </a:r>
            <a:r>
              <a:rPr lang="en-US" altLang="zh-CN" sz="1600">
                <a:solidFill>
                  <a:srgbClr val="333333"/>
                </a:solidFill>
                <a:latin typeface="-apple-system-font"/>
              </a:rPr>
              <a:t>feature</a:t>
            </a:r>
            <a:r>
              <a:rPr lang="zh-CN" altLang="en-US" sz="1600">
                <a:solidFill>
                  <a:srgbClr val="333333"/>
                </a:solidFill>
                <a:latin typeface="-apple-system-font"/>
              </a:rPr>
              <a:t>；</a:t>
            </a:r>
          </a:p>
          <a:p>
            <a:pPr marL="342900" indent="-342900" algn="just">
              <a:buFont typeface="Arial" panose="020B0604020202020204" pitchFamily="34" charset="0"/>
              <a:buChar char="•"/>
            </a:pPr>
            <a:r>
              <a:rPr lang="en-US" altLang="zh-CN" sz="1600" b="1">
                <a:solidFill>
                  <a:srgbClr val="333333"/>
                </a:solidFill>
                <a:latin typeface="-apple-system-font"/>
              </a:rPr>
              <a:t>Target</a:t>
            </a:r>
            <a:r>
              <a:rPr lang="zh-CN" altLang="en-US" sz="1600">
                <a:solidFill>
                  <a:srgbClr val="333333"/>
                </a:solidFill>
                <a:latin typeface="-apple-system-font"/>
              </a:rPr>
              <a:t>， 主要是用于序列比对结果的展示，</a:t>
            </a:r>
            <a:r>
              <a:rPr lang="en-US" altLang="zh-CN" sz="1600">
                <a:solidFill>
                  <a:srgbClr val="333333"/>
                </a:solidFill>
                <a:latin typeface="-apple-system-font"/>
              </a:rPr>
              <a:t>value</a:t>
            </a:r>
            <a:r>
              <a:rPr lang="zh-CN" altLang="en-US" sz="1600">
                <a:solidFill>
                  <a:srgbClr val="333333"/>
                </a:solidFill>
                <a:latin typeface="-apple-system-font"/>
              </a:rPr>
              <a:t>的格式为</a:t>
            </a:r>
            <a:r>
              <a:rPr lang="en-US" altLang="zh-CN" sz="1600" err="1">
                <a:solidFill>
                  <a:srgbClr val="333333"/>
                </a:solidFill>
                <a:latin typeface="-apple-system-font"/>
              </a:rPr>
              <a:t>target_id</a:t>
            </a:r>
            <a:r>
              <a:rPr lang="en-US" altLang="zh-CN" sz="1600">
                <a:solidFill>
                  <a:srgbClr val="333333"/>
                </a:solidFill>
                <a:latin typeface="-apple-system-font"/>
              </a:rPr>
              <a:t> start end [strand], </a:t>
            </a:r>
            <a:r>
              <a:rPr lang="zh-CN" altLang="en-US" sz="1600">
                <a:solidFill>
                  <a:srgbClr val="333333"/>
                </a:solidFill>
                <a:latin typeface="-apple-system-font"/>
              </a:rPr>
              <a:t>其中如果</a:t>
            </a:r>
            <a:r>
              <a:rPr lang="en-US" altLang="zh-CN" sz="1600" err="1">
                <a:solidFill>
                  <a:srgbClr val="333333"/>
                </a:solidFill>
                <a:latin typeface="-apple-system-font"/>
              </a:rPr>
              <a:t>target_id</a:t>
            </a:r>
            <a:r>
              <a:rPr lang="zh-CN" altLang="en-US" sz="1600">
                <a:solidFill>
                  <a:srgbClr val="333333"/>
                </a:solidFill>
                <a:latin typeface="-apple-system-font"/>
              </a:rPr>
              <a:t>中含有空格则需转换为</a:t>
            </a:r>
            <a:r>
              <a:rPr lang="en-US" altLang="zh-CN" sz="1600">
                <a:solidFill>
                  <a:srgbClr val="333333"/>
                </a:solidFill>
                <a:latin typeface="-apple-system-font"/>
              </a:rPr>
              <a:t>%20</a:t>
            </a:r>
            <a:r>
              <a:rPr lang="zh-CN" altLang="en-US" sz="1600">
                <a:solidFill>
                  <a:srgbClr val="333333"/>
                </a:solidFill>
                <a:latin typeface="-apple-system-font"/>
              </a:rPr>
              <a:t>；</a:t>
            </a:r>
          </a:p>
          <a:p>
            <a:pPr algn="just"/>
            <a:endParaRPr lang="en-US" altLang="zh-CN" sz="1600">
              <a:solidFill>
                <a:srgbClr val="333333"/>
              </a:solidFill>
              <a:latin typeface="-apple-system-font"/>
            </a:endParaRPr>
          </a:p>
          <a:p>
            <a:pPr algn="just"/>
            <a:r>
              <a:rPr lang="zh-CN" altLang="en-US" sz="1600">
                <a:solidFill>
                  <a:srgbClr val="333333"/>
                </a:solidFill>
                <a:latin typeface="-apple-system-font"/>
              </a:rPr>
              <a:t>后面还有些其它属性比如</a:t>
            </a:r>
            <a:r>
              <a:rPr lang="en-US" altLang="zh-CN" sz="1600">
                <a:solidFill>
                  <a:srgbClr val="333333"/>
                </a:solidFill>
                <a:latin typeface="-apple-system-font"/>
              </a:rPr>
              <a:t>Note</a:t>
            </a:r>
            <a:r>
              <a:rPr lang="zh-CN" altLang="en-US" sz="1600">
                <a:solidFill>
                  <a:srgbClr val="333333"/>
                </a:solidFill>
                <a:latin typeface="-apple-system-font"/>
              </a:rPr>
              <a:t>等，这里不再做详细描述。</a:t>
            </a:r>
          </a:p>
          <a:p>
            <a:pPr algn="just"/>
            <a:endParaRPr lang="zh-CN" altLang="en-US" sz="1600" b="0" i="0">
              <a:solidFill>
                <a:srgbClr val="333333"/>
              </a:solidFill>
              <a:effectLst/>
              <a:latin typeface="-apple-system-font"/>
            </a:endParaRPr>
          </a:p>
        </p:txBody>
      </p:sp>
      <p:pic>
        <p:nvPicPr>
          <p:cNvPr id="8" name="图片 7">
            <a:extLst>
              <a:ext uri="{FF2B5EF4-FFF2-40B4-BE49-F238E27FC236}">
                <a16:creationId xmlns:a16="http://schemas.microsoft.com/office/drawing/2014/main" id="{71CA8BBF-1DD7-473F-A522-491ECF4CAE7A}"/>
              </a:ext>
            </a:extLst>
          </p:cNvPr>
          <p:cNvPicPr>
            <a:picLocks noChangeAspect="1"/>
          </p:cNvPicPr>
          <p:nvPr/>
        </p:nvPicPr>
        <p:blipFill>
          <a:blip r:embed="rId3"/>
          <a:stretch>
            <a:fillRect/>
          </a:stretch>
        </p:blipFill>
        <p:spPr>
          <a:xfrm>
            <a:off x="172622" y="2066116"/>
            <a:ext cx="11846757" cy="289515"/>
          </a:xfrm>
          <a:prstGeom prst="rect">
            <a:avLst/>
          </a:prstGeom>
          <a:solidFill>
            <a:schemeClr val="bg1">
              <a:lumMod val="95000"/>
            </a:schemeClr>
          </a:solidFill>
        </p:spPr>
      </p:pic>
      <p:pic>
        <p:nvPicPr>
          <p:cNvPr id="9" name="图片 8">
            <a:extLst>
              <a:ext uri="{FF2B5EF4-FFF2-40B4-BE49-F238E27FC236}">
                <a16:creationId xmlns:a16="http://schemas.microsoft.com/office/drawing/2014/main" id="{773F0E7C-7CBB-4DA3-85F0-EE3F5E66890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583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4" name="矩形 3">
            <a:extLst>
              <a:ext uri="{FF2B5EF4-FFF2-40B4-BE49-F238E27FC236}">
                <a16:creationId xmlns:a16="http://schemas.microsoft.com/office/drawing/2014/main" id="{01FED145-D721-48D2-AAAE-5AC5F4B560E1}"/>
              </a:ext>
            </a:extLst>
          </p:cNvPr>
          <p:cNvSpPr/>
          <p:nvPr/>
        </p:nvSpPr>
        <p:spPr>
          <a:xfrm>
            <a:off x="735757" y="1853416"/>
            <a:ext cx="10582276" cy="923330"/>
          </a:xfrm>
          <a:prstGeom prst="rect">
            <a:avLst/>
          </a:prstGeom>
        </p:spPr>
        <p:txBody>
          <a:bodyPr wrap="square">
            <a:spAutoFit/>
          </a:bodyPr>
          <a:lstStyle/>
          <a:p>
            <a:pPr algn="just"/>
            <a:r>
              <a:rPr lang="zh-CN" altLang="en-US">
                <a:solidFill>
                  <a:srgbClr val="333333"/>
                </a:solidFill>
                <a:latin typeface="-apple-system-font"/>
              </a:rPr>
              <a:t>在生物信息学中尤其是高通量测序数据分析中，大部分的操作都是在实现短片段序列与参考序列的比对（</a:t>
            </a:r>
            <a:r>
              <a:rPr lang="en-US" altLang="zh-CN">
                <a:solidFill>
                  <a:srgbClr val="333333"/>
                </a:solidFill>
                <a:latin typeface="-apple-system-font"/>
              </a:rPr>
              <a:t>mapping</a:t>
            </a:r>
            <a:r>
              <a:rPr lang="zh-CN" altLang="en-US">
                <a:solidFill>
                  <a:srgbClr val="333333"/>
                </a:solidFill>
                <a:latin typeface="-apple-system-font"/>
              </a:rPr>
              <a:t>），比如</a:t>
            </a:r>
            <a:r>
              <a:rPr lang="en-US" altLang="zh-CN">
                <a:solidFill>
                  <a:srgbClr val="333333"/>
                </a:solidFill>
                <a:latin typeface="-apple-system-font"/>
              </a:rPr>
              <a:t>bowtie</a:t>
            </a:r>
            <a:r>
              <a:rPr lang="zh-CN" altLang="en-US">
                <a:solidFill>
                  <a:srgbClr val="333333"/>
                </a:solidFill>
                <a:latin typeface="-apple-system-font"/>
              </a:rPr>
              <a:t>等，这就涉及到如何使用一个统一的格式来表示这种</a:t>
            </a:r>
            <a:r>
              <a:rPr lang="en-US" altLang="zh-CN">
                <a:solidFill>
                  <a:srgbClr val="333333"/>
                </a:solidFill>
                <a:latin typeface="-apple-system-font"/>
              </a:rPr>
              <a:t>mapping</a:t>
            </a:r>
            <a:r>
              <a:rPr lang="zh-CN" altLang="en-US">
                <a:solidFill>
                  <a:srgbClr val="333333"/>
                </a:solidFill>
                <a:latin typeface="-apple-system-font"/>
              </a:rPr>
              <a:t>结果呢，</a:t>
            </a:r>
            <a:r>
              <a:rPr lang="en-US" altLang="zh-CN" err="1">
                <a:solidFill>
                  <a:srgbClr val="333333"/>
                </a:solidFill>
                <a:latin typeface="-apple-system-font"/>
              </a:rPr>
              <a:t>sam</a:t>
            </a:r>
            <a:r>
              <a:rPr lang="zh-CN" altLang="en-US">
                <a:solidFill>
                  <a:srgbClr val="333333"/>
                </a:solidFill>
                <a:latin typeface="-apple-system-font"/>
              </a:rPr>
              <a:t>（</a:t>
            </a:r>
            <a:r>
              <a:rPr lang="en-US" altLang="zh-CN">
                <a:solidFill>
                  <a:srgbClr val="333333"/>
                </a:solidFill>
                <a:latin typeface="-apple-system-font"/>
              </a:rPr>
              <a:t>Sequence Alignment/Map</a:t>
            </a:r>
            <a:r>
              <a:rPr lang="zh-CN" altLang="en-US">
                <a:solidFill>
                  <a:srgbClr val="333333"/>
                </a:solidFill>
                <a:latin typeface="-apple-system-font"/>
              </a:rPr>
              <a:t>）格式就是来解决这个问题的。</a:t>
            </a:r>
            <a:endParaRPr lang="zh-CN" altLang="en-US" b="0" i="0">
              <a:solidFill>
                <a:srgbClr val="333333"/>
              </a:solidFill>
              <a:effectLst/>
              <a:latin typeface="-apple-system-font"/>
            </a:endParaRPr>
          </a:p>
        </p:txBody>
      </p:sp>
      <p:sp>
        <p:nvSpPr>
          <p:cNvPr id="19" name="矩形 18">
            <a:extLst>
              <a:ext uri="{FF2B5EF4-FFF2-40B4-BE49-F238E27FC236}">
                <a16:creationId xmlns:a16="http://schemas.microsoft.com/office/drawing/2014/main" id="{B128D4EA-F6FC-4479-B466-F90A7D752F02}"/>
              </a:ext>
            </a:extLst>
          </p:cNvPr>
          <p:cNvSpPr/>
          <p:nvPr/>
        </p:nvSpPr>
        <p:spPr>
          <a:xfrm>
            <a:off x="8019396" y="5549274"/>
            <a:ext cx="1737976" cy="523220"/>
          </a:xfrm>
          <a:prstGeom prst="rect">
            <a:avLst/>
          </a:prstGeom>
        </p:spPr>
        <p:txBody>
          <a:bodyPr wrap="none">
            <a:spAutoFit/>
          </a:bodyPr>
          <a:lstStyle/>
          <a:p>
            <a:pPr algn="ctr"/>
            <a:r>
              <a:rPr lang="en-US" altLang="zh-CN" sz="1400" b="1">
                <a:solidFill>
                  <a:srgbClr val="333333"/>
                </a:solidFill>
                <a:latin typeface="+mn-ea"/>
              </a:rPr>
              <a:t>Sam</a:t>
            </a:r>
            <a:r>
              <a:rPr lang="zh-CN" altLang="en-US" sz="1400" b="1">
                <a:solidFill>
                  <a:srgbClr val="333333"/>
                </a:solidFill>
                <a:latin typeface="+mn-ea"/>
              </a:rPr>
              <a:t>格式</a:t>
            </a:r>
            <a:endParaRPr lang="en-US" altLang="zh-CN" sz="1400" b="1">
              <a:solidFill>
                <a:srgbClr val="333333"/>
              </a:solidFill>
              <a:latin typeface="+mn-ea"/>
            </a:endParaRPr>
          </a:p>
          <a:p>
            <a:pPr algn="ctr"/>
            <a:r>
              <a:rPr lang="en-US" altLang="zh-CN" sz="1400">
                <a:solidFill>
                  <a:srgbClr val="FF0000"/>
                </a:solidFill>
                <a:latin typeface="+mn-ea"/>
              </a:rPr>
              <a:t>sam_example.sam</a:t>
            </a:r>
            <a:endParaRPr lang="zh-CN" altLang="en-US" sz="1400">
              <a:solidFill>
                <a:srgbClr val="FF0000"/>
              </a:solidFill>
              <a:latin typeface="+mn-ea"/>
            </a:endParaRPr>
          </a:p>
        </p:txBody>
      </p:sp>
      <p:pic>
        <p:nvPicPr>
          <p:cNvPr id="9" name="图片 8">
            <a:extLst>
              <a:ext uri="{FF2B5EF4-FFF2-40B4-BE49-F238E27FC236}">
                <a16:creationId xmlns:a16="http://schemas.microsoft.com/office/drawing/2014/main" id="{3D24E2B9-C3DB-4133-964A-EBBFA8255526}"/>
              </a:ext>
            </a:extLst>
          </p:cNvPr>
          <p:cNvPicPr>
            <a:picLocks noChangeAspect="1"/>
          </p:cNvPicPr>
          <p:nvPr/>
        </p:nvPicPr>
        <p:blipFill>
          <a:blip r:embed="rId3"/>
          <a:stretch>
            <a:fillRect/>
          </a:stretch>
        </p:blipFill>
        <p:spPr>
          <a:xfrm>
            <a:off x="5649288" y="3651707"/>
            <a:ext cx="6542712" cy="1610326"/>
          </a:xfrm>
          <a:prstGeom prst="rect">
            <a:avLst/>
          </a:prstGeom>
          <a:ln>
            <a:solidFill>
              <a:schemeClr val="tx1"/>
            </a:solidFill>
          </a:ln>
        </p:spPr>
      </p:pic>
      <p:pic>
        <p:nvPicPr>
          <p:cNvPr id="10" name="图片 9">
            <a:extLst>
              <a:ext uri="{FF2B5EF4-FFF2-40B4-BE49-F238E27FC236}">
                <a16:creationId xmlns:a16="http://schemas.microsoft.com/office/drawing/2014/main" id="{25A120FE-6C37-4026-A122-8DBF8BFAF7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8" name="图片 7">
            <a:extLst>
              <a:ext uri="{FF2B5EF4-FFF2-40B4-BE49-F238E27FC236}">
                <a16:creationId xmlns:a16="http://schemas.microsoft.com/office/drawing/2014/main" id="{5C24B0CD-CBB8-4B7D-913D-3AC8C42EB52A}"/>
              </a:ext>
            </a:extLst>
          </p:cNvPr>
          <p:cNvPicPr>
            <a:picLocks noChangeAspect="1"/>
          </p:cNvPicPr>
          <p:nvPr/>
        </p:nvPicPr>
        <p:blipFill rotWithShape="1">
          <a:blip r:embed="rId5">
            <a:extLst>
              <a:ext uri="{28A0092B-C50C-407E-A947-70E740481C1C}">
                <a14:useLocalDpi xmlns:a14="http://schemas.microsoft.com/office/drawing/2010/main" val="0"/>
              </a:ext>
            </a:extLst>
          </a:blip>
          <a:srcRect t="10351"/>
          <a:stretch/>
        </p:blipFill>
        <p:spPr>
          <a:xfrm>
            <a:off x="535646" y="3174927"/>
            <a:ext cx="4623092" cy="2627347"/>
          </a:xfrm>
          <a:prstGeom prst="rect">
            <a:avLst/>
          </a:prstGeom>
        </p:spPr>
      </p:pic>
      <p:sp>
        <p:nvSpPr>
          <p:cNvPr id="11" name="矩形 10">
            <a:extLst>
              <a:ext uri="{FF2B5EF4-FFF2-40B4-BE49-F238E27FC236}">
                <a16:creationId xmlns:a16="http://schemas.microsoft.com/office/drawing/2014/main" id="{CD7CB669-2F40-467D-AB76-512EBE74446D}"/>
              </a:ext>
            </a:extLst>
          </p:cNvPr>
          <p:cNvSpPr/>
          <p:nvPr/>
        </p:nvSpPr>
        <p:spPr>
          <a:xfrm>
            <a:off x="-613372" y="5764717"/>
            <a:ext cx="6096000" cy="307777"/>
          </a:xfrm>
          <a:prstGeom prst="rect">
            <a:avLst/>
          </a:prstGeom>
        </p:spPr>
        <p:txBody>
          <a:bodyPr>
            <a:spAutoFit/>
          </a:bodyPr>
          <a:lstStyle/>
          <a:p>
            <a:pPr algn="ctr"/>
            <a:r>
              <a:rPr lang="en-US" altLang="zh-CN" sz="1400">
                <a:latin typeface="+mn-ea"/>
              </a:rPr>
              <a:t>Reads mapping </a:t>
            </a:r>
            <a:r>
              <a:rPr lang="zh-CN" altLang="en-US" sz="1400">
                <a:latin typeface="+mn-ea"/>
              </a:rPr>
              <a:t>到基因组上</a:t>
            </a:r>
          </a:p>
        </p:txBody>
      </p:sp>
    </p:spTree>
    <p:extLst>
      <p:ext uri="{BB962C8B-B14F-4D97-AF65-F5344CB8AC3E}">
        <p14:creationId xmlns:p14="http://schemas.microsoft.com/office/powerpoint/2010/main" val="68379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12" name="矩形 11">
            <a:extLst>
              <a:ext uri="{FF2B5EF4-FFF2-40B4-BE49-F238E27FC236}">
                <a16:creationId xmlns:a16="http://schemas.microsoft.com/office/drawing/2014/main" id="{975D5AF5-2650-43CD-9C10-B3F00AE864CE}"/>
              </a:ext>
            </a:extLst>
          </p:cNvPr>
          <p:cNvSpPr/>
          <p:nvPr/>
        </p:nvSpPr>
        <p:spPr>
          <a:xfrm>
            <a:off x="0" y="1685405"/>
            <a:ext cx="9311968" cy="369332"/>
          </a:xfrm>
          <a:prstGeom prst="rect">
            <a:avLst/>
          </a:prstGeom>
        </p:spPr>
        <p:txBody>
          <a:bodyPr wrap="square">
            <a:spAutoFit/>
          </a:bodyPr>
          <a:lstStyle/>
          <a:p>
            <a:pPr marL="285750" indent="-285750">
              <a:buFont typeface="Wingdings" panose="05000000000000000000" pitchFamily="2" charset="2"/>
              <a:buChar char="Ø"/>
            </a:pPr>
            <a:r>
              <a:rPr lang="en-US" altLang="zh-CN">
                <a:solidFill>
                  <a:srgbClr val="333333"/>
                </a:solidFill>
                <a:latin typeface="-apple-system-font"/>
              </a:rPr>
              <a:t>SAM</a:t>
            </a:r>
            <a:r>
              <a:rPr lang="zh-CN" altLang="en-US">
                <a:solidFill>
                  <a:srgbClr val="333333"/>
                </a:solidFill>
                <a:latin typeface="-apple-system-font"/>
              </a:rPr>
              <a:t>分为两部分，注释信息（</a:t>
            </a:r>
            <a:r>
              <a:rPr lang="en-US" altLang="zh-CN">
                <a:solidFill>
                  <a:srgbClr val="333333"/>
                </a:solidFill>
                <a:latin typeface="-apple-system-font"/>
              </a:rPr>
              <a:t>header section</a:t>
            </a:r>
            <a:r>
              <a:rPr lang="zh-CN" altLang="en-US">
                <a:solidFill>
                  <a:srgbClr val="333333"/>
                </a:solidFill>
                <a:latin typeface="-apple-system-font"/>
              </a:rPr>
              <a:t>）</a:t>
            </a:r>
            <a:endParaRPr lang="zh-CN" altLang="en-US"/>
          </a:p>
        </p:txBody>
      </p:sp>
      <p:sp>
        <p:nvSpPr>
          <p:cNvPr id="4" name="矩形 3">
            <a:extLst>
              <a:ext uri="{FF2B5EF4-FFF2-40B4-BE49-F238E27FC236}">
                <a16:creationId xmlns:a16="http://schemas.microsoft.com/office/drawing/2014/main" id="{59BD01F6-9F50-4DF4-899D-E8254D215E56}"/>
              </a:ext>
            </a:extLst>
          </p:cNvPr>
          <p:cNvSpPr/>
          <p:nvPr/>
        </p:nvSpPr>
        <p:spPr>
          <a:xfrm>
            <a:off x="308345" y="2054737"/>
            <a:ext cx="11883655" cy="4524315"/>
          </a:xfrm>
          <a:prstGeom prst="rect">
            <a:avLst/>
          </a:prstGeom>
        </p:spPr>
        <p:txBody>
          <a:bodyPr wrap="square">
            <a:spAutoFit/>
          </a:bodyPr>
          <a:lstStyle/>
          <a:p>
            <a:r>
              <a:rPr lang="en-US" altLang="zh-CN" sz="1600">
                <a:solidFill>
                  <a:srgbClr val="FF0000"/>
                </a:solidFill>
                <a:latin typeface="+mn-ea"/>
              </a:rPr>
              <a:t>@HD	VN:1.0	</a:t>
            </a:r>
            <a:r>
              <a:rPr lang="en-US" altLang="zh-CN" sz="1600" err="1">
                <a:solidFill>
                  <a:srgbClr val="FF0000"/>
                </a:solidFill>
                <a:latin typeface="+mn-ea"/>
              </a:rPr>
              <a:t>SO:unsorted</a:t>
            </a:r>
            <a:r>
              <a:rPr lang="zh-CN" altLang="en-US" sz="1600">
                <a:solidFill>
                  <a:srgbClr val="4D4D4D"/>
                </a:solidFill>
                <a:latin typeface="+mn-ea"/>
              </a:rPr>
              <a:t>（排序类型）</a:t>
            </a:r>
            <a:br>
              <a:rPr lang="zh-CN" altLang="en-US" sz="1600">
                <a:latin typeface="+mn-ea"/>
              </a:rPr>
            </a:br>
            <a:r>
              <a:rPr lang="zh-CN" altLang="en-US" sz="1600">
                <a:solidFill>
                  <a:srgbClr val="4D4D4D"/>
                </a:solidFill>
                <a:latin typeface="+mn-ea"/>
              </a:rPr>
              <a:t>头部区第一行：</a:t>
            </a:r>
            <a:r>
              <a:rPr lang="en-US" altLang="zh-CN" sz="1600">
                <a:solidFill>
                  <a:srgbClr val="4D4D4D"/>
                </a:solidFill>
                <a:latin typeface="+mn-ea"/>
              </a:rPr>
              <a:t>VN</a:t>
            </a:r>
            <a:r>
              <a:rPr lang="zh-CN" altLang="en-US" sz="1600">
                <a:solidFill>
                  <a:srgbClr val="4D4D4D"/>
                </a:solidFill>
                <a:latin typeface="+mn-ea"/>
              </a:rPr>
              <a:t>是格式版本；</a:t>
            </a:r>
            <a:r>
              <a:rPr lang="en-US" altLang="zh-CN" sz="1600">
                <a:solidFill>
                  <a:srgbClr val="4D4D4D"/>
                </a:solidFill>
                <a:latin typeface="+mn-ea"/>
              </a:rPr>
              <a:t>SO</a:t>
            </a:r>
            <a:r>
              <a:rPr lang="zh-CN" altLang="en-US" sz="1600">
                <a:solidFill>
                  <a:srgbClr val="4D4D4D"/>
                </a:solidFill>
                <a:latin typeface="+mn-ea"/>
              </a:rPr>
              <a:t>表示比对排序的类型，有</a:t>
            </a:r>
            <a:r>
              <a:rPr lang="en-US" altLang="zh-CN" sz="1600">
                <a:solidFill>
                  <a:srgbClr val="4D4D4D"/>
                </a:solidFill>
                <a:latin typeface="+mn-ea"/>
              </a:rPr>
              <a:t>unknown</a:t>
            </a:r>
            <a:r>
              <a:rPr lang="zh-CN" altLang="en-US" sz="1600">
                <a:solidFill>
                  <a:srgbClr val="4D4D4D"/>
                </a:solidFill>
                <a:latin typeface="+mn-ea"/>
              </a:rPr>
              <a:t>（</a:t>
            </a:r>
            <a:r>
              <a:rPr lang="en-US" altLang="zh-CN" sz="1600">
                <a:solidFill>
                  <a:srgbClr val="4D4D4D"/>
                </a:solidFill>
                <a:latin typeface="+mn-ea"/>
              </a:rPr>
              <a:t>default</a:t>
            </a:r>
            <a:r>
              <a:rPr lang="zh-CN" altLang="en-US" sz="1600">
                <a:solidFill>
                  <a:srgbClr val="4D4D4D"/>
                </a:solidFill>
                <a:latin typeface="+mn-ea"/>
              </a:rPr>
              <a:t>），</a:t>
            </a:r>
            <a:r>
              <a:rPr lang="en-US" altLang="zh-CN" sz="1600">
                <a:solidFill>
                  <a:srgbClr val="4D4D4D"/>
                </a:solidFill>
                <a:latin typeface="+mn-ea"/>
              </a:rPr>
              <a:t>unsorted</a:t>
            </a:r>
            <a:r>
              <a:rPr lang="zh-CN" altLang="en-US" sz="1600">
                <a:solidFill>
                  <a:srgbClr val="4D4D4D"/>
                </a:solidFill>
                <a:latin typeface="+mn-ea"/>
              </a:rPr>
              <a:t>，</a:t>
            </a:r>
            <a:r>
              <a:rPr lang="en-US" altLang="zh-CN" sz="1600" err="1">
                <a:solidFill>
                  <a:srgbClr val="4D4D4D"/>
                </a:solidFill>
                <a:latin typeface="+mn-ea"/>
              </a:rPr>
              <a:t>queryname</a:t>
            </a:r>
            <a:r>
              <a:rPr lang="zh-CN" altLang="en-US" sz="1600">
                <a:solidFill>
                  <a:srgbClr val="4D4D4D"/>
                </a:solidFill>
                <a:latin typeface="+mn-ea"/>
              </a:rPr>
              <a:t>和</a:t>
            </a:r>
            <a:r>
              <a:rPr lang="en-US" altLang="zh-CN" sz="1600">
                <a:solidFill>
                  <a:srgbClr val="4D4D4D"/>
                </a:solidFill>
                <a:latin typeface="+mn-ea"/>
              </a:rPr>
              <a:t>coordinate</a:t>
            </a:r>
            <a:r>
              <a:rPr lang="zh-CN" altLang="en-US" sz="1600">
                <a:solidFill>
                  <a:srgbClr val="4D4D4D"/>
                </a:solidFill>
                <a:latin typeface="+mn-ea"/>
              </a:rPr>
              <a:t>几种。</a:t>
            </a:r>
            <a:r>
              <a:rPr lang="en-US" altLang="zh-CN" sz="1600" err="1">
                <a:solidFill>
                  <a:srgbClr val="4D4D4D"/>
                </a:solidFill>
                <a:latin typeface="+mn-ea"/>
              </a:rPr>
              <a:t>samtools</a:t>
            </a:r>
            <a:r>
              <a:rPr lang="zh-CN" altLang="en-US" sz="1600">
                <a:solidFill>
                  <a:srgbClr val="4D4D4D"/>
                </a:solidFill>
                <a:latin typeface="+mn-ea"/>
              </a:rPr>
              <a:t>软件在进行行排序后不能自动更新</a:t>
            </a:r>
            <a:r>
              <a:rPr lang="en-US" altLang="zh-CN" sz="1600">
                <a:solidFill>
                  <a:srgbClr val="4D4D4D"/>
                </a:solidFill>
                <a:latin typeface="+mn-ea"/>
              </a:rPr>
              <a:t>bam</a:t>
            </a:r>
            <a:r>
              <a:rPr lang="zh-CN" altLang="en-US" sz="1600">
                <a:solidFill>
                  <a:srgbClr val="4D4D4D"/>
                </a:solidFill>
                <a:latin typeface="+mn-ea"/>
              </a:rPr>
              <a:t>文件的</a:t>
            </a:r>
            <a:r>
              <a:rPr lang="en-US" altLang="zh-CN" sz="1600">
                <a:solidFill>
                  <a:srgbClr val="4D4D4D"/>
                </a:solidFill>
                <a:latin typeface="+mn-ea"/>
              </a:rPr>
              <a:t>SO</a:t>
            </a:r>
            <a:r>
              <a:rPr lang="zh-CN" altLang="en-US" sz="1600">
                <a:solidFill>
                  <a:srgbClr val="4D4D4D"/>
                </a:solidFill>
                <a:latin typeface="+mn-ea"/>
              </a:rPr>
              <a:t>值，而</a:t>
            </a:r>
            <a:r>
              <a:rPr lang="en-US" altLang="zh-CN" sz="1600" err="1">
                <a:latin typeface="+mn-ea"/>
              </a:rPr>
              <a:t>picard</a:t>
            </a:r>
            <a:r>
              <a:rPr lang="zh-CN" altLang="en-US" sz="1600">
                <a:solidFill>
                  <a:srgbClr val="4D4D4D"/>
                </a:solidFill>
                <a:latin typeface="+mn-ea"/>
              </a:rPr>
              <a:t>却可以。</a:t>
            </a:r>
            <a:endParaRPr lang="en-US" altLang="zh-CN" sz="1600">
              <a:solidFill>
                <a:srgbClr val="4D4D4D"/>
              </a:solidFill>
              <a:latin typeface="+mn-ea"/>
            </a:endParaRPr>
          </a:p>
          <a:p>
            <a:br>
              <a:rPr lang="zh-CN" altLang="en-US" sz="1600">
                <a:latin typeface="+mn-ea"/>
              </a:rPr>
            </a:br>
            <a:r>
              <a:rPr lang="en-US" altLang="zh-CN" sz="1600">
                <a:solidFill>
                  <a:srgbClr val="FF0000"/>
                </a:solidFill>
                <a:latin typeface="+mn-ea"/>
              </a:rPr>
              <a:t>@SQ	SN:gi|189396501	LN:158</a:t>
            </a:r>
            <a:r>
              <a:rPr lang="zh-CN" altLang="en-US" sz="1600">
                <a:solidFill>
                  <a:srgbClr val="4D4D4D"/>
                </a:solidFill>
                <a:latin typeface="+mn-ea"/>
              </a:rPr>
              <a:t>（序列</a:t>
            </a:r>
            <a:r>
              <a:rPr lang="en-US" altLang="zh-CN" sz="1600">
                <a:solidFill>
                  <a:srgbClr val="4D4D4D"/>
                </a:solidFill>
                <a:latin typeface="+mn-ea"/>
              </a:rPr>
              <a:t>ID</a:t>
            </a:r>
            <a:r>
              <a:rPr lang="zh-CN" altLang="en-US" sz="1600">
                <a:solidFill>
                  <a:srgbClr val="4D4D4D"/>
                </a:solidFill>
                <a:latin typeface="+mn-ea"/>
              </a:rPr>
              <a:t>及长度）</a:t>
            </a:r>
            <a:br>
              <a:rPr lang="zh-CN" altLang="en-US" sz="1600">
                <a:latin typeface="+mn-ea"/>
              </a:rPr>
            </a:br>
            <a:r>
              <a:rPr lang="zh-CN" altLang="en-US" sz="1600">
                <a:solidFill>
                  <a:srgbClr val="4D4D4D"/>
                </a:solidFill>
                <a:latin typeface="+mn-ea"/>
              </a:rPr>
              <a:t>参考序列名，这些参考序列决定了比对结果</a:t>
            </a:r>
            <a:r>
              <a:rPr lang="en-US" altLang="zh-CN" sz="1600">
                <a:solidFill>
                  <a:srgbClr val="4D4D4D"/>
                </a:solidFill>
                <a:latin typeface="+mn-ea"/>
              </a:rPr>
              <a:t>sort</a:t>
            </a:r>
            <a:r>
              <a:rPr lang="zh-CN" altLang="en-US" sz="1600">
                <a:solidFill>
                  <a:srgbClr val="4D4D4D"/>
                </a:solidFill>
                <a:latin typeface="+mn-ea"/>
              </a:rPr>
              <a:t>的顺序，</a:t>
            </a:r>
            <a:r>
              <a:rPr lang="en-US" altLang="zh-CN" sz="1600">
                <a:solidFill>
                  <a:srgbClr val="4D4D4D"/>
                </a:solidFill>
                <a:latin typeface="+mn-ea"/>
              </a:rPr>
              <a:t>SN</a:t>
            </a:r>
            <a:r>
              <a:rPr lang="zh-CN" altLang="en-US" sz="1600">
                <a:solidFill>
                  <a:srgbClr val="4D4D4D"/>
                </a:solidFill>
                <a:latin typeface="+mn-ea"/>
              </a:rPr>
              <a:t>是参考序列名；</a:t>
            </a:r>
            <a:r>
              <a:rPr lang="en-US" altLang="zh-CN" sz="1600">
                <a:solidFill>
                  <a:srgbClr val="4D4D4D"/>
                </a:solidFill>
                <a:latin typeface="+mn-ea"/>
              </a:rPr>
              <a:t>LN</a:t>
            </a:r>
            <a:r>
              <a:rPr lang="zh-CN" altLang="en-US" sz="1600">
                <a:solidFill>
                  <a:srgbClr val="4D4D4D"/>
                </a:solidFill>
                <a:latin typeface="+mn-ea"/>
              </a:rPr>
              <a:t>是参考序列长度；每个参考序列为一行。</a:t>
            </a:r>
            <a:endParaRPr lang="en-US" altLang="zh-CN" sz="1600">
              <a:solidFill>
                <a:srgbClr val="4D4D4D"/>
              </a:solidFill>
              <a:latin typeface="+mn-ea"/>
            </a:endParaRPr>
          </a:p>
          <a:p>
            <a:br>
              <a:rPr lang="en-US" altLang="zh-CN" sz="1600">
                <a:latin typeface="+mn-ea"/>
              </a:rPr>
            </a:br>
            <a:r>
              <a:rPr lang="en-US" altLang="zh-CN" sz="1600">
                <a:solidFill>
                  <a:srgbClr val="FF0000"/>
                </a:solidFill>
                <a:latin typeface="+mn-ea"/>
              </a:rPr>
              <a:t>@RG ID:sample01 </a:t>
            </a:r>
            <a:r>
              <a:rPr lang="zh-CN" altLang="en-US" sz="1600">
                <a:solidFill>
                  <a:srgbClr val="4D4D4D"/>
                </a:solidFill>
                <a:latin typeface="+mn-ea"/>
              </a:rPr>
              <a:t>（样品基本信息）</a:t>
            </a:r>
            <a:br>
              <a:rPr lang="zh-CN" altLang="en-US" sz="1600">
                <a:latin typeface="+mn-ea"/>
              </a:rPr>
            </a:br>
            <a:r>
              <a:rPr lang="en-US" altLang="zh-CN" sz="1600">
                <a:solidFill>
                  <a:srgbClr val="4D4D4D"/>
                </a:solidFill>
                <a:latin typeface="+mn-ea"/>
              </a:rPr>
              <a:t>Read Group</a:t>
            </a:r>
            <a:r>
              <a:rPr lang="zh-CN" altLang="en-US" sz="1600">
                <a:solidFill>
                  <a:srgbClr val="4D4D4D"/>
                </a:solidFill>
                <a:latin typeface="+mn-ea"/>
              </a:rPr>
              <a:t>。</a:t>
            </a:r>
            <a:r>
              <a:rPr lang="en-US" altLang="zh-CN" sz="1600">
                <a:solidFill>
                  <a:srgbClr val="4D4D4D"/>
                </a:solidFill>
                <a:latin typeface="+mn-ea"/>
              </a:rPr>
              <a:t>1</a:t>
            </a:r>
            <a:r>
              <a:rPr lang="zh-CN" altLang="en-US" sz="1600">
                <a:solidFill>
                  <a:srgbClr val="4D4D4D"/>
                </a:solidFill>
                <a:latin typeface="+mn-ea"/>
              </a:rPr>
              <a:t>个</a:t>
            </a:r>
            <a:r>
              <a:rPr lang="en-US" altLang="zh-CN" sz="1600">
                <a:solidFill>
                  <a:srgbClr val="4D4D4D"/>
                </a:solidFill>
                <a:latin typeface="+mn-ea"/>
              </a:rPr>
              <a:t>sample</a:t>
            </a:r>
            <a:r>
              <a:rPr lang="zh-CN" altLang="en-US" sz="1600">
                <a:solidFill>
                  <a:srgbClr val="4D4D4D"/>
                </a:solidFill>
                <a:latin typeface="+mn-ea"/>
              </a:rPr>
              <a:t>的测序结果为</a:t>
            </a:r>
            <a:r>
              <a:rPr lang="en-US" altLang="zh-CN" sz="1600">
                <a:solidFill>
                  <a:srgbClr val="4D4D4D"/>
                </a:solidFill>
                <a:latin typeface="+mn-ea"/>
              </a:rPr>
              <a:t>1</a:t>
            </a:r>
            <a:r>
              <a:rPr lang="zh-CN" altLang="en-US" sz="1600">
                <a:solidFill>
                  <a:srgbClr val="4D4D4D"/>
                </a:solidFill>
                <a:latin typeface="+mn-ea"/>
              </a:rPr>
              <a:t>个</a:t>
            </a:r>
            <a:r>
              <a:rPr lang="en-US" altLang="zh-CN" sz="1600">
                <a:solidFill>
                  <a:srgbClr val="4D4D4D"/>
                </a:solidFill>
                <a:latin typeface="+mn-ea"/>
              </a:rPr>
              <a:t>Read Group</a:t>
            </a:r>
            <a:r>
              <a:rPr lang="zh-CN" altLang="en-US" sz="1600">
                <a:solidFill>
                  <a:srgbClr val="4D4D4D"/>
                </a:solidFill>
                <a:latin typeface="+mn-ea"/>
              </a:rPr>
              <a:t>；该</a:t>
            </a:r>
            <a:r>
              <a:rPr lang="en-US" altLang="zh-CN" sz="1600">
                <a:solidFill>
                  <a:srgbClr val="4D4D4D"/>
                </a:solidFill>
                <a:latin typeface="+mn-ea"/>
              </a:rPr>
              <a:t>sample</a:t>
            </a:r>
            <a:r>
              <a:rPr lang="zh-CN" altLang="en-US" sz="1600">
                <a:solidFill>
                  <a:srgbClr val="4D4D4D"/>
                </a:solidFill>
                <a:latin typeface="+mn-ea"/>
              </a:rPr>
              <a:t>可以有多个</a:t>
            </a:r>
            <a:r>
              <a:rPr lang="en-US" altLang="zh-CN" sz="1600">
                <a:solidFill>
                  <a:srgbClr val="4D4D4D"/>
                </a:solidFill>
                <a:latin typeface="+mn-ea"/>
              </a:rPr>
              <a:t>library</a:t>
            </a:r>
            <a:r>
              <a:rPr lang="zh-CN" altLang="en-US" sz="1600">
                <a:solidFill>
                  <a:srgbClr val="4D4D4D"/>
                </a:solidFill>
                <a:latin typeface="+mn-ea"/>
              </a:rPr>
              <a:t>的测序结果，可以利用</a:t>
            </a:r>
            <a:r>
              <a:rPr lang="en-US" altLang="zh-CN" sz="1600">
                <a:solidFill>
                  <a:srgbClr val="4D4D4D"/>
                </a:solidFill>
                <a:latin typeface="+mn-ea"/>
              </a:rPr>
              <a:t>bwa mem -R </a:t>
            </a:r>
            <a:r>
              <a:rPr lang="zh-CN" altLang="en-US" sz="1600">
                <a:solidFill>
                  <a:srgbClr val="4D4D4D"/>
                </a:solidFill>
                <a:latin typeface="+mn-ea"/>
              </a:rPr>
              <a:t>加上去这些信息。</a:t>
            </a:r>
            <a:br>
              <a:rPr lang="zh-CN" altLang="en-US" sz="1600">
                <a:latin typeface="+mn-ea"/>
              </a:rPr>
            </a:br>
            <a:r>
              <a:rPr lang="zh-CN" altLang="en-US" sz="1600">
                <a:solidFill>
                  <a:srgbClr val="4D4D4D"/>
                </a:solidFill>
                <a:latin typeface="+mn-ea"/>
              </a:rPr>
              <a:t>例如：</a:t>
            </a:r>
            <a:r>
              <a:rPr lang="en-US" altLang="zh-CN" sz="1600">
                <a:solidFill>
                  <a:srgbClr val="4D4D4D"/>
                </a:solidFill>
                <a:latin typeface="+mn-ea"/>
              </a:rPr>
              <a:t>@RG ID:ZX1_ID SM:ZX1 LB:PE400 </a:t>
            </a:r>
            <a:r>
              <a:rPr lang="en-US" altLang="zh-CN" sz="1600" err="1">
                <a:solidFill>
                  <a:srgbClr val="4D4D4D"/>
                </a:solidFill>
                <a:latin typeface="+mn-ea"/>
              </a:rPr>
              <a:t>PU:Illumina</a:t>
            </a:r>
            <a:r>
              <a:rPr lang="en-US" altLang="zh-CN" sz="1600">
                <a:solidFill>
                  <a:srgbClr val="4D4D4D"/>
                </a:solidFill>
                <a:latin typeface="+mn-ea"/>
              </a:rPr>
              <a:t> </a:t>
            </a:r>
            <a:r>
              <a:rPr lang="en-US" altLang="zh-CN" sz="1600" err="1">
                <a:solidFill>
                  <a:srgbClr val="4D4D4D"/>
                </a:solidFill>
                <a:latin typeface="+mn-ea"/>
              </a:rPr>
              <a:t>PL:Miseq</a:t>
            </a:r>
            <a:br>
              <a:rPr lang="en-US" altLang="zh-CN" sz="1600">
                <a:latin typeface="+mn-ea"/>
              </a:rPr>
            </a:br>
            <a:r>
              <a:rPr lang="en-US" altLang="zh-CN" sz="1600">
                <a:solidFill>
                  <a:srgbClr val="4D4D4D"/>
                </a:solidFill>
                <a:latin typeface="+mn-ea"/>
              </a:rPr>
              <a:t>ID</a:t>
            </a:r>
            <a:r>
              <a:rPr lang="zh-CN" altLang="en-US" sz="1600">
                <a:solidFill>
                  <a:srgbClr val="4D4D4D"/>
                </a:solidFill>
                <a:latin typeface="+mn-ea"/>
              </a:rPr>
              <a:t>：样品的</a:t>
            </a:r>
            <a:r>
              <a:rPr lang="en-US" altLang="zh-CN" sz="1600">
                <a:solidFill>
                  <a:srgbClr val="4D4D4D"/>
                </a:solidFill>
                <a:latin typeface="+mn-ea"/>
              </a:rPr>
              <a:t>ID</a:t>
            </a:r>
            <a:r>
              <a:rPr lang="zh-CN" altLang="en-US" sz="1600">
                <a:solidFill>
                  <a:srgbClr val="4D4D4D"/>
                </a:solidFill>
                <a:latin typeface="+mn-ea"/>
              </a:rPr>
              <a:t>号 </a:t>
            </a:r>
            <a:r>
              <a:rPr lang="en-US" altLang="zh-CN" sz="1600">
                <a:solidFill>
                  <a:srgbClr val="4D4D4D"/>
                </a:solidFill>
                <a:latin typeface="+mn-ea"/>
              </a:rPr>
              <a:t>SM</a:t>
            </a:r>
            <a:r>
              <a:rPr lang="zh-CN" altLang="en-US" sz="1600">
                <a:solidFill>
                  <a:srgbClr val="4D4D4D"/>
                </a:solidFill>
                <a:latin typeface="+mn-ea"/>
              </a:rPr>
              <a:t>：样品名 </a:t>
            </a:r>
            <a:r>
              <a:rPr lang="en-US" altLang="zh-CN" sz="1600">
                <a:solidFill>
                  <a:srgbClr val="4D4D4D"/>
                </a:solidFill>
                <a:latin typeface="+mn-ea"/>
              </a:rPr>
              <a:t>LB</a:t>
            </a:r>
            <a:r>
              <a:rPr lang="zh-CN" altLang="en-US" sz="1600">
                <a:solidFill>
                  <a:srgbClr val="4D4D4D"/>
                </a:solidFill>
                <a:latin typeface="+mn-ea"/>
              </a:rPr>
              <a:t>：文库名 </a:t>
            </a:r>
            <a:r>
              <a:rPr lang="en-US" altLang="zh-CN" sz="1600">
                <a:solidFill>
                  <a:srgbClr val="4D4D4D"/>
                </a:solidFill>
                <a:latin typeface="+mn-ea"/>
              </a:rPr>
              <a:t>PU</a:t>
            </a:r>
            <a:r>
              <a:rPr lang="zh-CN" altLang="en-US" sz="1600">
                <a:solidFill>
                  <a:srgbClr val="4D4D4D"/>
                </a:solidFill>
                <a:latin typeface="+mn-ea"/>
              </a:rPr>
              <a:t>：测序以 </a:t>
            </a:r>
            <a:r>
              <a:rPr lang="en-US" altLang="zh-CN" sz="1600">
                <a:solidFill>
                  <a:srgbClr val="4D4D4D"/>
                </a:solidFill>
                <a:latin typeface="+mn-ea"/>
              </a:rPr>
              <a:t>PL</a:t>
            </a:r>
            <a:r>
              <a:rPr lang="zh-CN" altLang="en-US" sz="1600">
                <a:solidFill>
                  <a:srgbClr val="4D4D4D"/>
                </a:solidFill>
                <a:latin typeface="+mn-ea"/>
              </a:rPr>
              <a:t>：测序平台</a:t>
            </a:r>
            <a:br>
              <a:rPr lang="zh-CN" altLang="en-US" sz="1600">
                <a:latin typeface="+mn-ea"/>
              </a:rPr>
            </a:br>
            <a:r>
              <a:rPr lang="zh-CN" altLang="en-US" sz="1600">
                <a:solidFill>
                  <a:srgbClr val="4D4D4D"/>
                </a:solidFill>
                <a:latin typeface="+mn-ea"/>
              </a:rPr>
              <a:t>这些信息可以在形成</a:t>
            </a:r>
            <a:r>
              <a:rPr lang="en-US" altLang="zh-CN" sz="1600" err="1">
                <a:solidFill>
                  <a:srgbClr val="4D4D4D"/>
                </a:solidFill>
                <a:latin typeface="+mn-ea"/>
              </a:rPr>
              <a:t>sam</a:t>
            </a:r>
            <a:r>
              <a:rPr lang="zh-CN" altLang="en-US" sz="1600">
                <a:solidFill>
                  <a:srgbClr val="4D4D4D"/>
                </a:solidFill>
                <a:latin typeface="+mn-ea"/>
              </a:rPr>
              <a:t>文件时加入，</a:t>
            </a:r>
            <a:r>
              <a:rPr lang="en-US" altLang="zh-CN" sz="1600">
                <a:solidFill>
                  <a:srgbClr val="4D4D4D"/>
                </a:solidFill>
                <a:latin typeface="+mn-ea"/>
              </a:rPr>
              <a:t>ID</a:t>
            </a:r>
            <a:r>
              <a:rPr lang="zh-CN" altLang="en-US" sz="1600">
                <a:solidFill>
                  <a:srgbClr val="4D4D4D"/>
                </a:solidFill>
                <a:latin typeface="+mn-ea"/>
              </a:rPr>
              <a:t>是必须要有的，后面是否添加看分析要求</a:t>
            </a:r>
            <a:endParaRPr lang="en-US" altLang="zh-CN" sz="1600">
              <a:solidFill>
                <a:srgbClr val="4D4D4D"/>
              </a:solidFill>
              <a:latin typeface="+mn-ea"/>
            </a:endParaRPr>
          </a:p>
          <a:p>
            <a:br>
              <a:rPr lang="zh-CN" altLang="en-US" sz="1600">
                <a:latin typeface="+mn-ea"/>
              </a:rPr>
            </a:br>
            <a:r>
              <a:rPr lang="en-US" altLang="zh-CN" sz="1600">
                <a:solidFill>
                  <a:srgbClr val="FF0000"/>
                </a:solidFill>
                <a:latin typeface="+mn-ea"/>
              </a:rPr>
              <a:t> @PG	ID:bowtie2 PN:bowtie2 VN:2.2.9 …</a:t>
            </a:r>
            <a:r>
              <a:rPr lang="zh-CN" altLang="en-US" sz="1600">
                <a:solidFill>
                  <a:srgbClr val="4D4D4D"/>
                </a:solidFill>
                <a:latin typeface="+mn-ea"/>
              </a:rPr>
              <a:t>（比对所使用的软件及版本）</a:t>
            </a:r>
            <a:br>
              <a:rPr lang="zh-CN" altLang="en-US" sz="1600">
                <a:latin typeface="+mn-ea"/>
              </a:rPr>
            </a:br>
            <a:r>
              <a:rPr lang="zh-CN" altLang="en-US" sz="1600">
                <a:solidFill>
                  <a:srgbClr val="4D4D4D"/>
                </a:solidFill>
                <a:latin typeface="+mn-ea"/>
              </a:rPr>
              <a:t>例如：</a:t>
            </a:r>
            <a:r>
              <a:rPr lang="en-US" altLang="zh-CN" sz="1600">
                <a:solidFill>
                  <a:srgbClr val="4D4D4D"/>
                </a:solidFill>
                <a:latin typeface="+mn-ea"/>
              </a:rPr>
              <a:t>@PG	ID:bowtie2	PN:bowtie2	VN:2.2.9	CL:“/home/bio/bowtie2-2.2.9/bowtie2-align-s --wrapper basic-0 -x /home/script/data/reference -r </a:t>
            </a:r>
            <a:r>
              <a:rPr lang="en-US" altLang="zh-CN" sz="1600" err="1">
                <a:solidFill>
                  <a:srgbClr val="4D4D4D"/>
                </a:solidFill>
                <a:latin typeface="+mn-ea"/>
              </a:rPr>
              <a:t>query.fastq</a:t>
            </a:r>
            <a:r>
              <a:rPr lang="en-US" altLang="zh-CN" sz="1600">
                <a:solidFill>
                  <a:srgbClr val="4D4D4D"/>
                </a:solidFill>
                <a:latin typeface="+mn-ea"/>
              </a:rPr>
              <a:t> -S </a:t>
            </a:r>
            <a:r>
              <a:rPr lang="en-US" altLang="zh-CN" sz="1600" err="1">
                <a:solidFill>
                  <a:srgbClr val="4D4D4D"/>
                </a:solidFill>
                <a:latin typeface="+mn-ea"/>
              </a:rPr>
              <a:t>query.sam</a:t>
            </a:r>
            <a:r>
              <a:rPr lang="en-US" altLang="zh-CN" sz="1600">
                <a:solidFill>
                  <a:srgbClr val="4D4D4D"/>
                </a:solidFill>
                <a:latin typeface="+mn-ea"/>
              </a:rPr>
              <a:t> -q -p 40 --local”</a:t>
            </a:r>
            <a:br>
              <a:rPr lang="en-US" altLang="zh-CN" sz="1600">
                <a:latin typeface="+mn-ea"/>
              </a:rPr>
            </a:br>
            <a:r>
              <a:rPr lang="zh-CN" altLang="en-US" sz="1600">
                <a:solidFill>
                  <a:srgbClr val="4D4D4D"/>
                </a:solidFill>
                <a:latin typeface="+mn-ea"/>
              </a:rPr>
              <a:t>这里的</a:t>
            </a:r>
            <a:r>
              <a:rPr lang="en-US" altLang="zh-CN" sz="1600">
                <a:solidFill>
                  <a:srgbClr val="4D4D4D"/>
                </a:solidFill>
                <a:latin typeface="+mn-ea"/>
              </a:rPr>
              <a:t>ID</a:t>
            </a:r>
            <a:r>
              <a:rPr lang="zh-CN" altLang="en-US" sz="1600">
                <a:solidFill>
                  <a:srgbClr val="4D4D4D"/>
                </a:solidFill>
                <a:latin typeface="+mn-ea"/>
              </a:rPr>
              <a:t>是运行程序的</a:t>
            </a:r>
            <a:r>
              <a:rPr lang="en-US" altLang="zh-CN" sz="1600">
                <a:solidFill>
                  <a:srgbClr val="4D4D4D"/>
                </a:solidFill>
                <a:latin typeface="+mn-ea"/>
              </a:rPr>
              <a:t>id </a:t>
            </a:r>
            <a:r>
              <a:rPr lang="zh-CN" altLang="en-US" sz="1600">
                <a:solidFill>
                  <a:srgbClr val="4D4D4D"/>
                </a:solidFill>
                <a:latin typeface="+mn-ea"/>
              </a:rPr>
              <a:t>，</a:t>
            </a:r>
            <a:r>
              <a:rPr lang="en-US" altLang="zh-CN" sz="1600">
                <a:solidFill>
                  <a:srgbClr val="4D4D4D"/>
                </a:solidFill>
                <a:latin typeface="+mn-ea"/>
              </a:rPr>
              <a:t>PN</a:t>
            </a:r>
            <a:r>
              <a:rPr lang="zh-CN" altLang="en-US" sz="1600">
                <a:solidFill>
                  <a:srgbClr val="4D4D4D"/>
                </a:solidFill>
                <a:latin typeface="+mn-ea"/>
              </a:rPr>
              <a:t>是运行软件名，</a:t>
            </a:r>
            <a:r>
              <a:rPr lang="en-US" altLang="zh-CN" sz="1600">
                <a:solidFill>
                  <a:srgbClr val="4D4D4D"/>
                </a:solidFill>
                <a:latin typeface="+mn-ea"/>
              </a:rPr>
              <a:t>VN</a:t>
            </a:r>
            <a:r>
              <a:rPr lang="zh-CN" altLang="en-US" sz="1600">
                <a:solidFill>
                  <a:srgbClr val="4D4D4D"/>
                </a:solidFill>
                <a:latin typeface="+mn-ea"/>
              </a:rPr>
              <a:t>是软件的版本号。</a:t>
            </a:r>
            <a:r>
              <a:rPr lang="en-US" altLang="zh-CN" sz="1600">
                <a:solidFill>
                  <a:srgbClr val="4D4D4D"/>
                </a:solidFill>
                <a:latin typeface="+mn-ea"/>
              </a:rPr>
              <a:t>CL</a:t>
            </a:r>
            <a:r>
              <a:rPr lang="zh-CN" altLang="en-US" sz="1600">
                <a:solidFill>
                  <a:srgbClr val="4D4D4D"/>
                </a:solidFill>
                <a:latin typeface="+mn-ea"/>
              </a:rPr>
              <a:t>是生成</a:t>
            </a:r>
            <a:r>
              <a:rPr lang="en-US" altLang="zh-CN" sz="1600" err="1">
                <a:solidFill>
                  <a:srgbClr val="4D4D4D"/>
                </a:solidFill>
                <a:latin typeface="+mn-ea"/>
              </a:rPr>
              <a:t>sam</a:t>
            </a:r>
            <a:r>
              <a:rPr lang="zh-CN" altLang="en-US" sz="1600">
                <a:solidFill>
                  <a:srgbClr val="4D4D4D"/>
                </a:solidFill>
                <a:latin typeface="+mn-ea"/>
              </a:rPr>
              <a:t>文件运行的命令</a:t>
            </a:r>
            <a:endParaRPr lang="zh-CN" altLang="en-US" sz="1600">
              <a:latin typeface="+mn-ea"/>
            </a:endParaRPr>
          </a:p>
        </p:txBody>
      </p:sp>
      <p:pic>
        <p:nvPicPr>
          <p:cNvPr id="8" name="图片 7">
            <a:extLst>
              <a:ext uri="{FF2B5EF4-FFF2-40B4-BE49-F238E27FC236}">
                <a16:creationId xmlns:a16="http://schemas.microsoft.com/office/drawing/2014/main" id="{D0FF4BAE-3D89-40CD-B80B-48ABD2E37B5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8810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12" name="矩形 11">
            <a:extLst>
              <a:ext uri="{FF2B5EF4-FFF2-40B4-BE49-F238E27FC236}">
                <a16:creationId xmlns:a16="http://schemas.microsoft.com/office/drawing/2014/main" id="{975D5AF5-2650-43CD-9C10-B3F00AE864CE}"/>
              </a:ext>
            </a:extLst>
          </p:cNvPr>
          <p:cNvSpPr/>
          <p:nvPr/>
        </p:nvSpPr>
        <p:spPr>
          <a:xfrm>
            <a:off x="0" y="1685405"/>
            <a:ext cx="4394718" cy="369332"/>
          </a:xfrm>
          <a:prstGeom prst="rect">
            <a:avLst/>
          </a:prstGeom>
        </p:spPr>
        <p:txBody>
          <a:bodyPr wrap="square">
            <a:spAutoFit/>
          </a:bodyPr>
          <a:lstStyle/>
          <a:p>
            <a:pPr marL="285750" indent="-285750">
              <a:buFont typeface="Wingdings" panose="05000000000000000000" pitchFamily="2" charset="2"/>
              <a:buChar char="Ø"/>
            </a:pPr>
            <a:r>
              <a:rPr lang="en-US" altLang="zh-CN">
                <a:solidFill>
                  <a:srgbClr val="333333"/>
                </a:solidFill>
                <a:latin typeface="-apple-system-font"/>
              </a:rPr>
              <a:t>SAM</a:t>
            </a:r>
            <a:r>
              <a:rPr lang="zh-CN" altLang="en-US">
                <a:solidFill>
                  <a:srgbClr val="333333"/>
                </a:solidFill>
                <a:latin typeface="-apple-system-font"/>
              </a:rPr>
              <a:t>比对结果部分（</a:t>
            </a:r>
            <a:r>
              <a:rPr lang="en-US" altLang="zh-CN">
                <a:solidFill>
                  <a:srgbClr val="333333"/>
                </a:solidFill>
                <a:latin typeface="-apple-system-font"/>
              </a:rPr>
              <a:t>alignment section</a:t>
            </a:r>
            <a:r>
              <a:rPr lang="zh-CN" altLang="en-US">
                <a:solidFill>
                  <a:srgbClr val="333333"/>
                </a:solidFill>
                <a:latin typeface="-apple-system-font"/>
              </a:rPr>
              <a:t>）</a:t>
            </a:r>
            <a:endParaRPr lang="zh-CN" altLang="en-US"/>
          </a:p>
        </p:txBody>
      </p:sp>
      <p:grpSp>
        <p:nvGrpSpPr>
          <p:cNvPr id="15" name="组合 14">
            <a:extLst>
              <a:ext uri="{FF2B5EF4-FFF2-40B4-BE49-F238E27FC236}">
                <a16:creationId xmlns:a16="http://schemas.microsoft.com/office/drawing/2014/main" id="{59C8474C-2669-4CB8-9754-C8D47D22735F}"/>
              </a:ext>
            </a:extLst>
          </p:cNvPr>
          <p:cNvGrpSpPr/>
          <p:nvPr/>
        </p:nvGrpSpPr>
        <p:grpSpPr>
          <a:xfrm>
            <a:off x="436539" y="2375749"/>
            <a:ext cx="11071216" cy="4394167"/>
            <a:chOff x="436540" y="2054737"/>
            <a:chExt cx="11071216" cy="4394167"/>
          </a:xfrm>
        </p:grpSpPr>
        <p:sp>
          <p:nvSpPr>
            <p:cNvPr id="4" name="矩形 3">
              <a:extLst>
                <a:ext uri="{FF2B5EF4-FFF2-40B4-BE49-F238E27FC236}">
                  <a16:creationId xmlns:a16="http://schemas.microsoft.com/office/drawing/2014/main" id="{5077EF67-570E-4082-9671-AE57B086C865}"/>
                </a:ext>
              </a:extLst>
            </p:cNvPr>
            <p:cNvSpPr/>
            <p:nvPr/>
          </p:nvSpPr>
          <p:spPr>
            <a:xfrm>
              <a:off x="436540" y="2054737"/>
              <a:ext cx="11071216" cy="584775"/>
            </a:xfrm>
            <a:prstGeom prst="rect">
              <a:avLst/>
            </a:prstGeom>
          </p:spPr>
          <p:txBody>
            <a:bodyPr wrap="square">
              <a:spAutoFit/>
            </a:bodyPr>
            <a:lstStyle/>
            <a:p>
              <a:pPr>
                <a:buFont typeface="+mj-lt"/>
                <a:buAutoNum type="arabicPeriod"/>
              </a:pPr>
              <a:r>
                <a:rPr lang="zh-CN" altLang="en-US" sz="1600">
                  <a:latin typeface="+mn-ea"/>
                </a:rPr>
                <a:t>第一列：</a:t>
              </a:r>
              <a:r>
                <a:rPr lang="en-US" altLang="zh-CN" sz="1600">
                  <a:latin typeface="+mn-ea"/>
                </a:rPr>
                <a:t>read name</a:t>
              </a:r>
              <a:r>
                <a:rPr lang="zh-CN" altLang="en-US" sz="1600">
                  <a:latin typeface="+mn-ea"/>
                </a:rPr>
                <a:t>，</a:t>
              </a:r>
              <a:r>
                <a:rPr lang="en-US" altLang="zh-CN" sz="1600">
                  <a:latin typeface="+mn-ea"/>
                </a:rPr>
                <a:t>read</a:t>
              </a:r>
              <a:r>
                <a:rPr lang="zh-CN" altLang="en-US" sz="1600">
                  <a:latin typeface="+mn-ea"/>
                </a:rPr>
                <a:t>的名字通常包括测序平台等信息；</a:t>
              </a:r>
            </a:p>
            <a:p>
              <a:pPr>
                <a:buFont typeface="+mj-lt"/>
                <a:buAutoNum type="arabicPeriod"/>
              </a:pPr>
              <a:r>
                <a:rPr lang="zh-CN" altLang="en-US" sz="1600">
                  <a:latin typeface="+mn-ea"/>
                </a:rPr>
                <a:t>第二列：</a:t>
              </a:r>
              <a:r>
                <a:rPr lang="en-US" altLang="zh-CN" sz="1600">
                  <a:latin typeface="+mn-ea"/>
                </a:rPr>
                <a:t>sum of flags</a:t>
              </a:r>
              <a:r>
                <a:rPr lang="zh-CN" altLang="en-US" sz="1600">
                  <a:latin typeface="+mn-ea"/>
                </a:rPr>
                <a:t>，比对</a:t>
              </a:r>
              <a:r>
                <a:rPr lang="en-US" altLang="zh-CN" sz="1600">
                  <a:latin typeface="+mn-ea"/>
                </a:rPr>
                <a:t>flag</a:t>
              </a:r>
              <a:r>
                <a:rPr lang="zh-CN" altLang="en-US" sz="1600">
                  <a:latin typeface="+mn-ea"/>
                </a:rPr>
                <a:t>数字之和，比对</a:t>
              </a:r>
              <a:r>
                <a:rPr lang="en-US" altLang="zh-CN" sz="1600">
                  <a:latin typeface="+mn-ea"/>
                </a:rPr>
                <a:t>flag</a:t>
              </a:r>
              <a:r>
                <a:rPr lang="zh-CN" altLang="en-US" sz="1600">
                  <a:latin typeface="+mn-ea"/>
                </a:rPr>
                <a:t>用数字表示，分别为：</a:t>
              </a:r>
            </a:p>
          </p:txBody>
        </p:sp>
        <p:sp>
          <p:nvSpPr>
            <p:cNvPr id="13" name="矩形 12">
              <a:extLst>
                <a:ext uri="{FF2B5EF4-FFF2-40B4-BE49-F238E27FC236}">
                  <a16:creationId xmlns:a16="http://schemas.microsoft.com/office/drawing/2014/main" id="{9660A467-1419-4DEF-8787-2629DC6021E7}"/>
                </a:ext>
              </a:extLst>
            </p:cNvPr>
            <p:cNvSpPr/>
            <p:nvPr/>
          </p:nvSpPr>
          <p:spPr>
            <a:xfrm>
              <a:off x="1336368" y="2565767"/>
              <a:ext cx="8736548" cy="3046988"/>
            </a:xfrm>
            <a:prstGeom prst="rect">
              <a:avLst/>
            </a:prstGeom>
          </p:spPr>
          <p:txBody>
            <a:bodyPr wrap="square">
              <a:spAutoFit/>
            </a:bodyPr>
            <a:lstStyle/>
            <a:p>
              <a:pPr marL="285750" indent="-285750">
                <a:buFont typeface="Arial" panose="020B0604020202020204" pitchFamily="34" charset="0"/>
                <a:buChar char="•"/>
              </a:pPr>
              <a:r>
                <a:rPr lang="en-US" altLang="zh-CN" sz="1600">
                  <a:latin typeface="+mn-ea"/>
                </a:rPr>
                <a:t>1</a:t>
              </a:r>
              <a:r>
                <a:rPr lang="zh-CN" altLang="en-US" sz="1600">
                  <a:latin typeface="+mn-ea"/>
                </a:rPr>
                <a:t>（</a:t>
              </a:r>
              <a:r>
                <a:rPr lang="en-US" altLang="zh-CN" sz="1600">
                  <a:latin typeface="+mn-ea"/>
                </a:rPr>
                <a:t>1</a:t>
              </a:r>
              <a:r>
                <a:rPr lang="zh-CN" altLang="en-US" sz="1600">
                  <a:latin typeface="+mn-ea"/>
                </a:rPr>
                <a:t>）该</a:t>
              </a:r>
              <a:r>
                <a:rPr lang="en-US" altLang="zh-CN" sz="1600">
                  <a:latin typeface="+mn-ea"/>
                </a:rPr>
                <a:t>read</a:t>
              </a:r>
              <a:r>
                <a:rPr lang="zh-CN" altLang="en-US" sz="1600">
                  <a:latin typeface="+mn-ea"/>
                </a:rPr>
                <a:t>是成对的</a:t>
              </a:r>
              <a:r>
                <a:rPr lang="en-US" altLang="zh-CN" sz="1600">
                  <a:latin typeface="+mn-ea"/>
                </a:rPr>
                <a:t>paired reads</a:t>
              </a:r>
              <a:r>
                <a:rPr lang="zh-CN" altLang="en-US" sz="1600">
                  <a:latin typeface="+mn-ea"/>
                </a:rPr>
                <a:t>中的一个</a:t>
              </a:r>
            </a:p>
            <a:p>
              <a:pPr marL="285750" indent="-285750">
                <a:buFont typeface="Arial" panose="020B0604020202020204" pitchFamily="34" charset="0"/>
                <a:buChar char="•"/>
              </a:pPr>
              <a:r>
                <a:rPr lang="en-US" altLang="zh-CN" sz="1600">
                  <a:latin typeface="+mn-ea"/>
                </a:rPr>
                <a:t>2</a:t>
              </a:r>
              <a:r>
                <a:rPr lang="zh-CN" altLang="en-US" sz="1600">
                  <a:latin typeface="+mn-ea"/>
                </a:rPr>
                <a:t>（</a:t>
              </a:r>
              <a:r>
                <a:rPr lang="en-US" altLang="zh-CN" sz="1600">
                  <a:latin typeface="+mn-ea"/>
                </a:rPr>
                <a:t>10</a:t>
              </a:r>
              <a:r>
                <a:rPr lang="zh-CN" altLang="en-US" sz="1600">
                  <a:latin typeface="+mn-ea"/>
                </a:rPr>
                <a:t>）</a:t>
              </a:r>
              <a:r>
                <a:rPr lang="en-US" altLang="zh-CN" sz="1600">
                  <a:latin typeface="+mn-ea"/>
                </a:rPr>
                <a:t>paired reads</a:t>
              </a:r>
              <a:r>
                <a:rPr lang="zh-CN" altLang="en-US" sz="1600">
                  <a:latin typeface="+mn-ea"/>
                </a:rPr>
                <a:t>中每个都正确比对到参考序列上</a:t>
              </a:r>
            </a:p>
            <a:p>
              <a:pPr marL="285750" indent="-285750">
                <a:buFont typeface="Arial" panose="020B0604020202020204" pitchFamily="34" charset="0"/>
                <a:buChar char="•"/>
              </a:pPr>
              <a:r>
                <a:rPr lang="en-US" altLang="zh-CN" sz="1600">
                  <a:latin typeface="+mn-ea"/>
                </a:rPr>
                <a:t>4</a:t>
              </a:r>
              <a:r>
                <a:rPr lang="zh-CN" altLang="en-US" sz="1600">
                  <a:latin typeface="+mn-ea"/>
                </a:rPr>
                <a:t>（</a:t>
              </a:r>
              <a:r>
                <a:rPr lang="en-US" altLang="zh-CN" sz="1600">
                  <a:latin typeface="+mn-ea"/>
                </a:rPr>
                <a:t>100</a:t>
              </a:r>
              <a:r>
                <a:rPr lang="zh-CN" altLang="en-US" sz="1600">
                  <a:latin typeface="+mn-ea"/>
                </a:rPr>
                <a:t>）该</a:t>
              </a:r>
              <a:r>
                <a:rPr lang="en-US" altLang="zh-CN" sz="1600">
                  <a:latin typeface="+mn-ea"/>
                </a:rPr>
                <a:t>read</a:t>
              </a:r>
              <a:r>
                <a:rPr lang="zh-CN" altLang="en-US" sz="1600">
                  <a:latin typeface="+mn-ea"/>
                </a:rPr>
                <a:t>没比对到参考序列上</a:t>
              </a:r>
            </a:p>
            <a:p>
              <a:pPr marL="285750" indent="-285750">
                <a:buFont typeface="Arial" panose="020B0604020202020204" pitchFamily="34" charset="0"/>
                <a:buChar char="•"/>
              </a:pPr>
              <a:r>
                <a:rPr lang="en-US" altLang="zh-CN" sz="1600">
                  <a:latin typeface="+mn-ea"/>
                </a:rPr>
                <a:t>8</a:t>
              </a:r>
              <a:r>
                <a:rPr lang="zh-CN" altLang="en-US" sz="1600">
                  <a:latin typeface="+mn-ea"/>
                </a:rPr>
                <a:t>（</a:t>
              </a:r>
              <a:r>
                <a:rPr lang="en-US" altLang="zh-CN" sz="1600">
                  <a:latin typeface="+mn-ea"/>
                </a:rPr>
                <a:t>1000</a:t>
              </a:r>
              <a:r>
                <a:rPr lang="zh-CN" altLang="en-US" sz="1600">
                  <a:latin typeface="+mn-ea"/>
                </a:rPr>
                <a:t>）与该</a:t>
              </a:r>
              <a:r>
                <a:rPr lang="en-US" altLang="zh-CN" sz="1600">
                  <a:latin typeface="+mn-ea"/>
                </a:rPr>
                <a:t>read</a:t>
              </a:r>
              <a:r>
                <a:rPr lang="zh-CN" altLang="en-US" sz="1600">
                  <a:latin typeface="+mn-ea"/>
                </a:rPr>
                <a:t>成对的</a:t>
              </a:r>
              <a:r>
                <a:rPr lang="en-US" altLang="zh-CN" sz="1600" err="1">
                  <a:latin typeface="+mn-ea"/>
                </a:rPr>
                <a:t>matepair</a:t>
              </a:r>
              <a:r>
                <a:rPr lang="en-US" altLang="zh-CN" sz="1600">
                  <a:latin typeface="+mn-ea"/>
                </a:rPr>
                <a:t> read</a:t>
              </a:r>
              <a:r>
                <a:rPr lang="zh-CN" altLang="en-US" sz="1600">
                  <a:latin typeface="+mn-ea"/>
                </a:rPr>
                <a:t>没有比对到参考序列上</a:t>
              </a:r>
            </a:p>
            <a:p>
              <a:pPr marL="285750" indent="-285750">
                <a:buFont typeface="Arial" panose="020B0604020202020204" pitchFamily="34" charset="0"/>
                <a:buChar char="•"/>
              </a:pPr>
              <a:r>
                <a:rPr lang="en-US" altLang="zh-CN" sz="1600">
                  <a:latin typeface="+mn-ea"/>
                </a:rPr>
                <a:t>16</a:t>
              </a:r>
              <a:r>
                <a:rPr lang="zh-CN" altLang="en-US" sz="1600">
                  <a:latin typeface="+mn-ea"/>
                </a:rPr>
                <a:t>（</a:t>
              </a:r>
              <a:r>
                <a:rPr lang="en-US" altLang="zh-CN" sz="1600">
                  <a:latin typeface="+mn-ea"/>
                </a:rPr>
                <a:t>10000</a:t>
              </a:r>
              <a:r>
                <a:rPr lang="zh-CN" altLang="en-US" sz="1600">
                  <a:latin typeface="+mn-ea"/>
                </a:rPr>
                <a:t>）该</a:t>
              </a:r>
              <a:r>
                <a:rPr lang="en-US" altLang="zh-CN" sz="1600">
                  <a:latin typeface="+mn-ea"/>
                </a:rPr>
                <a:t>read</a:t>
              </a:r>
              <a:r>
                <a:rPr lang="zh-CN" altLang="en-US" sz="1600">
                  <a:latin typeface="+mn-ea"/>
                </a:rPr>
                <a:t>其反向互补序列能够比对到参考序列</a:t>
              </a:r>
            </a:p>
            <a:p>
              <a:pPr marL="285750" indent="-285750">
                <a:buFont typeface="Arial" panose="020B0604020202020204" pitchFamily="34" charset="0"/>
                <a:buChar char="•"/>
              </a:pPr>
              <a:r>
                <a:rPr lang="en-US" altLang="zh-CN" sz="1600">
                  <a:latin typeface="+mn-ea"/>
                </a:rPr>
                <a:t>32</a:t>
              </a:r>
              <a:r>
                <a:rPr lang="zh-CN" altLang="en-US" sz="1600">
                  <a:latin typeface="+mn-ea"/>
                </a:rPr>
                <a:t>（</a:t>
              </a:r>
              <a:r>
                <a:rPr lang="en-US" altLang="zh-CN" sz="1600">
                  <a:latin typeface="+mn-ea"/>
                </a:rPr>
                <a:t>100000</a:t>
              </a:r>
              <a:r>
                <a:rPr lang="zh-CN" altLang="en-US" sz="1600">
                  <a:latin typeface="+mn-ea"/>
                </a:rPr>
                <a:t>）与该</a:t>
              </a:r>
              <a:r>
                <a:rPr lang="en-US" altLang="zh-CN" sz="1600">
                  <a:latin typeface="+mn-ea"/>
                </a:rPr>
                <a:t>read</a:t>
              </a:r>
              <a:r>
                <a:rPr lang="zh-CN" altLang="en-US" sz="1600">
                  <a:latin typeface="+mn-ea"/>
                </a:rPr>
                <a:t>成对的</a:t>
              </a:r>
              <a:r>
                <a:rPr lang="en-US" altLang="zh-CN" sz="1600" err="1">
                  <a:latin typeface="+mn-ea"/>
                </a:rPr>
                <a:t>matepair</a:t>
              </a:r>
              <a:r>
                <a:rPr lang="en-US" altLang="zh-CN" sz="1600">
                  <a:latin typeface="+mn-ea"/>
                </a:rPr>
                <a:t> read</a:t>
              </a:r>
              <a:r>
                <a:rPr lang="zh-CN" altLang="en-US" sz="1600">
                  <a:latin typeface="+mn-ea"/>
                </a:rPr>
                <a:t>其反向互补序列能够比对到参考序列</a:t>
              </a:r>
            </a:p>
            <a:p>
              <a:pPr marL="285750" indent="-285750">
                <a:buFont typeface="Arial" panose="020B0604020202020204" pitchFamily="34" charset="0"/>
                <a:buChar char="•"/>
              </a:pPr>
              <a:r>
                <a:rPr lang="en-US" altLang="zh-CN" sz="1600">
                  <a:latin typeface="+mn-ea"/>
                </a:rPr>
                <a:t>64</a:t>
              </a:r>
              <a:r>
                <a:rPr lang="zh-CN" altLang="en-US" sz="1600">
                  <a:latin typeface="+mn-ea"/>
                </a:rPr>
                <a:t>（</a:t>
              </a:r>
              <a:r>
                <a:rPr lang="en-US" altLang="zh-CN" sz="1600">
                  <a:latin typeface="+mn-ea"/>
                </a:rPr>
                <a:t>1000000</a:t>
              </a:r>
              <a:r>
                <a:rPr lang="zh-CN" altLang="en-US" sz="1600">
                  <a:latin typeface="+mn-ea"/>
                </a:rPr>
                <a:t>）在</a:t>
              </a:r>
              <a:r>
                <a:rPr lang="en-US" altLang="zh-CN" sz="1600">
                  <a:latin typeface="+mn-ea"/>
                </a:rPr>
                <a:t>paired reads</a:t>
              </a:r>
              <a:r>
                <a:rPr lang="zh-CN" altLang="en-US" sz="1600">
                  <a:latin typeface="+mn-ea"/>
                </a:rPr>
                <a:t>中，该</a:t>
              </a:r>
              <a:r>
                <a:rPr lang="en-US" altLang="zh-CN" sz="1600">
                  <a:latin typeface="+mn-ea"/>
                </a:rPr>
                <a:t>read</a:t>
              </a:r>
              <a:r>
                <a:rPr lang="zh-CN" altLang="en-US" sz="1600">
                  <a:latin typeface="+mn-ea"/>
                </a:rPr>
                <a:t>是与参考序列比对的第一条</a:t>
              </a:r>
            </a:p>
            <a:p>
              <a:pPr marL="285750" indent="-285750">
                <a:buFont typeface="Arial" panose="020B0604020202020204" pitchFamily="34" charset="0"/>
                <a:buChar char="•"/>
              </a:pPr>
              <a:r>
                <a:rPr lang="en-US" altLang="zh-CN" sz="1600">
                  <a:latin typeface="+mn-ea"/>
                </a:rPr>
                <a:t>128</a:t>
              </a:r>
              <a:r>
                <a:rPr lang="zh-CN" altLang="en-US" sz="1600">
                  <a:latin typeface="+mn-ea"/>
                </a:rPr>
                <a:t>（</a:t>
              </a:r>
              <a:r>
                <a:rPr lang="en-US" altLang="zh-CN" sz="1600">
                  <a:latin typeface="+mn-ea"/>
                </a:rPr>
                <a:t>10000000</a:t>
              </a:r>
              <a:r>
                <a:rPr lang="zh-CN" altLang="en-US" sz="1600">
                  <a:latin typeface="+mn-ea"/>
                </a:rPr>
                <a:t>）在</a:t>
              </a:r>
              <a:r>
                <a:rPr lang="en-US" altLang="zh-CN" sz="1600">
                  <a:latin typeface="+mn-ea"/>
                </a:rPr>
                <a:t>paired reads</a:t>
              </a:r>
              <a:r>
                <a:rPr lang="zh-CN" altLang="en-US" sz="1600">
                  <a:latin typeface="+mn-ea"/>
                </a:rPr>
                <a:t>中，该</a:t>
              </a:r>
              <a:r>
                <a:rPr lang="en-US" altLang="zh-CN" sz="1600">
                  <a:latin typeface="+mn-ea"/>
                </a:rPr>
                <a:t>read</a:t>
              </a:r>
              <a:r>
                <a:rPr lang="zh-CN" altLang="en-US" sz="1600">
                  <a:latin typeface="+mn-ea"/>
                </a:rPr>
                <a:t>是与参考序列比对的第二条</a:t>
              </a:r>
            </a:p>
            <a:p>
              <a:pPr marL="285750" indent="-285750">
                <a:buFont typeface="Arial" panose="020B0604020202020204" pitchFamily="34" charset="0"/>
                <a:buChar char="•"/>
              </a:pPr>
              <a:r>
                <a:rPr lang="en-US" altLang="zh-CN" sz="1600">
                  <a:latin typeface="+mn-ea"/>
                </a:rPr>
                <a:t>256</a:t>
              </a:r>
              <a:r>
                <a:rPr lang="zh-CN" altLang="en-US" sz="1600">
                  <a:latin typeface="+mn-ea"/>
                </a:rPr>
                <a:t>（</a:t>
              </a:r>
              <a:r>
                <a:rPr lang="en-US" altLang="zh-CN" sz="1600">
                  <a:latin typeface="+mn-ea"/>
                </a:rPr>
                <a:t>100000000</a:t>
              </a:r>
              <a:r>
                <a:rPr lang="zh-CN" altLang="en-US" sz="1600">
                  <a:latin typeface="+mn-ea"/>
                </a:rPr>
                <a:t>）该</a:t>
              </a:r>
              <a:r>
                <a:rPr lang="en-US" altLang="zh-CN" sz="1600">
                  <a:latin typeface="+mn-ea"/>
                </a:rPr>
                <a:t>read</a:t>
              </a:r>
              <a:r>
                <a:rPr lang="zh-CN" altLang="en-US" sz="1600">
                  <a:latin typeface="+mn-ea"/>
                </a:rPr>
                <a:t>是次优的比对结果</a:t>
              </a:r>
            </a:p>
            <a:p>
              <a:pPr marL="285750" indent="-285750">
                <a:buFont typeface="Arial" panose="020B0604020202020204" pitchFamily="34" charset="0"/>
                <a:buChar char="•"/>
              </a:pPr>
              <a:r>
                <a:rPr lang="en-US" altLang="zh-CN" sz="1600">
                  <a:latin typeface="+mn-ea"/>
                </a:rPr>
                <a:t>512</a:t>
              </a:r>
              <a:r>
                <a:rPr lang="zh-CN" altLang="en-US" sz="1600">
                  <a:latin typeface="+mn-ea"/>
                </a:rPr>
                <a:t>（</a:t>
              </a:r>
              <a:r>
                <a:rPr lang="en-US" altLang="zh-CN" sz="1600">
                  <a:latin typeface="+mn-ea"/>
                </a:rPr>
                <a:t>1000000000</a:t>
              </a:r>
              <a:r>
                <a:rPr lang="zh-CN" altLang="en-US" sz="1600">
                  <a:latin typeface="+mn-ea"/>
                </a:rPr>
                <a:t>）该</a:t>
              </a:r>
              <a:r>
                <a:rPr lang="en-US" altLang="zh-CN" sz="1600">
                  <a:latin typeface="+mn-ea"/>
                </a:rPr>
                <a:t>read</a:t>
              </a:r>
              <a:r>
                <a:rPr lang="zh-CN" altLang="en-US" sz="1600">
                  <a:latin typeface="+mn-ea"/>
                </a:rPr>
                <a:t>没有通过质量控制</a:t>
              </a:r>
            </a:p>
            <a:p>
              <a:pPr marL="285750" indent="-285750">
                <a:buFont typeface="Arial" panose="020B0604020202020204" pitchFamily="34" charset="0"/>
                <a:buChar char="•"/>
              </a:pPr>
              <a:r>
                <a:rPr lang="en-US" altLang="zh-CN" sz="1600">
                  <a:latin typeface="+mn-ea"/>
                </a:rPr>
                <a:t>1024</a:t>
              </a:r>
              <a:r>
                <a:rPr lang="zh-CN" altLang="en-US" sz="1600">
                  <a:latin typeface="+mn-ea"/>
                </a:rPr>
                <a:t>（</a:t>
              </a:r>
              <a:r>
                <a:rPr lang="en-US" altLang="zh-CN" sz="1600">
                  <a:latin typeface="+mn-ea"/>
                </a:rPr>
                <a:t>10000000000</a:t>
              </a:r>
              <a:r>
                <a:rPr lang="zh-CN" altLang="en-US" sz="1600">
                  <a:latin typeface="+mn-ea"/>
                </a:rPr>
                <a:t>）由于</a:t>
              </a:r>
              <a:r>
                <a:rPr lang="en-US" altLang="zh-CN" sz="1600">
                  <a:latin typeface="+mn-ea"/>
                </a:rPr>
                <a:t>PCR</a:t>
              </a:r>
              <a:r>
                <a:rPr lang="zh-CN" altLang="en-US" sz="1600">
                  <a:latin typeface="+mn-ea"/>
                </a:rPr>
                <a:t>或测序错误产生的重复</a:t>
              </a:r>
              <a:r>
                <a:rPr lang="en-US" altLang="zh-CN" sz="1600">
                  <a:latin typeface="+mn-ea"/>
                </a:rPr>
                <a:t>reads</a:t>
              </a:r>
            </a:p>
            <a:p>
              <a:pPr marL="285750" indent="-285750">
                <a:buFont typeface="Arial" panose="020B0604020202020204" pitchFamily="34" charset="0"/>
                <a:buChar char="•"/>
              </a:pPr>
              <a:r>
                <a:rPr lang="en-US" altLang="zh-CN" sz="1600">
                  <a:latin typeface="+mn-ea"/>
                </a:rPr>
                <a:t>2048</a:t>
              </a:r>
              <a:r>
                <a:rPr lang="zh-CN" altLang="en-US" sz="1600">
                  <a:latin typeface="+mn-ea"/>
                </a:rPr>
                <a:t>（</a:t>
              </a:r>
              <a:r>
                <a:rPr lang="en-US" altLang="zh-CN" sz="1600">
                  <a:latin typeface="+mn-ea"/>
                </a:rPr>
                <a:t>100000000000</a:t>
              </a:r>
              <a:r>
                <a:rPr lang="zh-CN" altLang="en-US" sz="1600">
                  <a:latin typeface="+mn-ea"/>
                </a:rPr>
                <a:t>）补充匹配的</a:t>
              </a:r>
              <a:r>
                <a:rPr lang="en-US" altLang="zh-CN" sz="1600">
                  <a:latin typeface="+mn-ea"/>
                </a:rPr>
                <a:t>read</a:t>
              </a:r>
            </a:p>
          </p:txBody>
        </p:sp>
        <p:sp>
          <p:nvSpPr>
            <p:cNvPr id="14" name="矩形 13">
              <a:extLst>
                <a:ext uri="{FF2B5EF4-FFF2-40B4-BE49-F238E27FC236}">
                  <a16:creationId xmlns:a16="http://schemas.microsoft.com/office/drawing/2014/main" id="{9F87C4B8-B70C-407B-881A-41AF0DF94DC3}"/>
                </a:ext>
              </a:extLst>
            </p:cNvPr>
            <p:cNvSpPr/>
            <p:nvPr/>
          </p:nvSpPr>
          <p:spPr>
            <a:xfrm>
              <a:off x="436540" y="5864129"/>
              <a:ext cx="11071215" cy="584775"/>
            </a:xfrm>
            <a:prstGeom prst="rect">
              <a:avLst/>
            </a:prstGeom>
          </p:spPr>
          <p:txBody>
            <a:bodyPr wrap="square">
              <a:spAutoFit/>
            </a:bodyPr>
            <a:lstStyle/>
            <a:p>
              <a:r>
                <a:rPr lang="zh-CN" altLang="en-US" sz="1600">
                  <a:latin typeface="+mn-ea"/>
                </a:rPr>
                <a:t>通过这个和可以直接推断出匹配的情况。假如说标记不是以上列举出的数字，比如说</a:t>
              </a:r>
              <a:r>
                <a:rPr lang="en-US" altLang="zh-CN" sz="1600">
                  <a:latin typeface="+mn-ea"/>
                </a:rPr>
                <a:t>83=</a:t>
              </a:r>
              <a:r>
                <a:rPr lang="zh-CN" altLang="en-US" sz="1600">
                  <a:latin typeface="+mn-ea"/>
                </a:rPr>
                <a:t>（</a:t>
              </a:r>
              <a:r>
                <a:rPr lang="en-US" altLang="zh-CN" sz="1600">
                  <a:latin typeface="+mn-ea"/>
                </a:rPr>
                <a:t>64+16+2+1</a:t>
              </a:r>
              <a:r>
                <a:rPr lang="zh-CN" altLang="en-US" sz="1600">
                  <a:latin typeface="+mn-ea"/>
                </a:rPr>
                <a:t>），就是这几种情况值和。</a:t>
              </a:r>
            </a:p>
          </p:txBody>
        </p:sp>
      </p:grpSp>
      <p:pic>
        <p:nvPicPr>
          <p:cNvPr id="22" name="图片 21">
            <a:extLst>
              <a:ext uri="{FF2B5EF4-FFF2-40B4-BE49-F238E27FC236}">
                <a16:creationId xmlns:a16="http://schemas.microsoft.com/office/drawing/2014/main" id="{6475578C-7A8A-42B0-9124-ED5B6E55FE6B}"/>
              </a:ext>
            </a:extLst>
          </p:cNvPr>
          <p:cNvPicPr>
            <a:picLocks noChangeAspect="1"/>
          </p:cNvPicPr>
          <p:nvPr/>
        </p:nvPicPr>
        <p:blipFill>
          <a:blip r:embed="rId3"/>
          <a:stretch>
            <a:fillRect/>
          </a:stretch>
        </p:blipFill>
        <p:spPr>
          <a:xfrm>
            <a:off x="652921" y="2054737"/>
            <a:ext cx="10103439" cy="270270"/>
          </a:xfrm>
          <a:prstGeom prst="rect">
            <a:avLst/>
          </a:prstGeom>
          <a:solidFill>
            <a:schemeClr val="bg1">
              <a:lumMod val="95000"/>
            </a:schemeClr>
          </a:solidFill>
        </p:spPr>
      </p:pic>
      <p:pic>
        <p:nvPicPr>
          <p:cNvPr id="16" name="图片 15">
            <a:extLst>
              <a:ext uri="{FF2B5EF4-FFF2-40B4-BE49-F238E27FC236}">
                <a16:creationId xmlns:a16="http://schemas.microsoft.com/office/drawing/2014/main" id="{778C6A72-0D0C-4752-8843-EFC8A1E8F5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83922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12" name="矩形 11">
            <a:extLst>
              <a:ext uri="{FF2B5EF4-FFF2-40B4-BE49-F238E27FC236}">
                <a16:creationId xmlns:a16="http://schemas.microsoft.com/office/drawing/2014/main" id="{975D5AF5-2650-43CD-9C10-B3F00AE864CE}"/>
              </a:ext>
            </a:extLst>
          </p:cNvPr>
          <p:cNvSpPr/>
          <p:nvPr/>
        </p:nvSpPr>
        <p:spPr>
          <a:xfrm>
            <a:off x="0" y="1685405"/>
            <a:ext cx="4394718" cy="369332"/>
          </a:xfrm>
          <a:prstGeom prst="rect">
            <a:avLst/>
          </a:prstGeom>
        </p:spPr>
        <p:txBody>
          <a:bodyPr wrap="square">
            <a:spAutoFit/>
          </a:bodyPr>
          <a:lstStyle/>
          <a:p>
            <a:pPr marL="285750" indent="-285750">
              <a:buFont typeface="Wingdings" panose="05000000000000000000" pitchFamily="2" charset="2"/>
              <a:buChar char="Ø"/>
            </a:pPr>
            <a:r>
              <a:rPr lang="en-US" altLang="zh-CN">
                <a:solidFill>
                  <a:srgbClr val="333333"/>
                </a:solidFill>
                <a:latin typeface="-apple-system-font"/>
              </a:rPr>
              <a:t>SAM</a:t>
            </a:r>
            <a:r>
              <a:rPr lang="zh-CN" altLang="en-US">
                <a:solidFill>
                  <a:srgbClr val="333333"/>
                </a:solidFill>
                <a:latin typeface="-apple-system-font"/>
              </a:rPr>
              <a:t>比对结果部分（</a:t>
            </a:r>
            <a:r>
              <a:rPr lang="en-US" altLang="zh-CN">
                <a:solidFill>
                  <a:srgbClr val="333333"/>
                </a:solidFill>
                <a:latin typeface="-apple-system-font"/>
              </a:rPr>
              <a:t>alignment section</a:t>
            </a:r>
            <a:r>
              <a:rPr lang="zh-CN" altLang="en-US">
                <a:solidFill>
                  <a:srgbClr val="333333"/>
                </a:solidFill>
                <a:latin typeface="-apple-system-font"/>
              </a:rPr>
              <a:t>）</a:t>
            </a:r>
            <a:endParaRPr lang="zh-CN" altLang="en-US"/>
          </a:p>
        </p:txBody>
      </p:sp>
      <p:pic>
        <p:nvPicPr>
          <p:cNvPr id="22" name="图片 21">
            <a:extLst>
              <a:ext uri="{FF2B5EF4-FFF2-40B4-BE49-F238E27FC236}">
                <a16:creationId xmlns:a16="http://schemas.microsoft.com/office/drawing/2014/main" id="{6475578C-7A8A-42B0-9124-ED5B6E55FE6B}"/>
              </a:ext>
            </a:extLst>
          </p:cNvPr>
          <p:cNvPicPr>
            <a:picLocks noChangeAspect="1"/>
          </p:cNvPicPr>
          <p:nvPr/>
        </p:nvPicPr>
        <p:blipFill>
          <a:blip r:embed="rId3"/>
          <a:stretch>
            <a:fillRect/>
          </a:stretch>
        </p:blipFill>
        <p:spPr>
          <a:xfrm>
            <a:off x="652921" y="2054737"/>
            <a:ext cx="10103439" cy="270270"/>
          </a:xfrm>
          <a:prstGeom prst="rect">
            <a:avLst/>
          </a:prstGeom>
          <a:solidFill>
            <a:schemeClr val="bg1">
              <a:lumMod val="95000"/>
            </a:schemeClr>
          </a:solidFill>
        </p:spPr>
      </p:pic>
      <p:grpSp>
        <p:nvGrpSpPr>
          <p:cNvPr id="4" name="组合 3">
            <a:extLst>
              <a:ext uri="{FF2B5EF4-FFF2-40B4-BE49-F238E27FC236}">
                <a16:creationId xmlns:a16="http://schemas.microsoft.com/office/drawing/2014/main" id="{8C44DAD2-30CF-4E2D-9539-9804B26BBFC5}"/>
              </a:ext>
            </a:extLst>
          </p:cNvPr>
          <p:cNvGrpSpPr/>
          <p:nvPr/>
        </p:nvGrpSpPr>
        <p:grpSpPr>
          <a:xfrm>
            <a:off x="307910" y="2465639"/>
            <a:ext cx="11010123" cy="3877985"/>
            <a:chOff x="307910" y="2465639"/>
            <a:chExt cx="11010123" cy="3877985"/>
          </a:xfrm>
        </p:grpSpPr>
        <p:sp>
          <p:nvSpPr>
            <p:cNvPr id="6" name="矩形 5">
              <a:extLst>
                <a:ext uri="{FF2B5EF4-FFF2-40B4-BE49-F238E27FC236}">
                  <a16:creationId xmlns:a16="http://schemas.microsoft.com/office/drawing/2014/main" id="{2F249D4B-2809-41C0-B9E1-357554F06080}"/>
                </a:ext>
              </a:extLst>
            </p:cNvPr>
            <p:cNvSpPr/>
            <p:nvPr/>
          </p:nvSpPr>
          <p:spPr>
            <a:xfrm>
              <a:off x="307910" y="2465639"/>
              <a:ext cx="11010123" cy="1077218"/>
            </a:xfrm>
            <a:prstGeom prst="rect">
              <a:avLst/>
            </a:prstGeom>
          </p:spPr>
          <p:txBody>
            <a:bodyPr wrap="square">
              <a:spAutoFit/>
            </a:bodyPr>
            <a:lstStyle/>
            <a:p>
              <a:pPr>
                <a:buFont typeface="+mj-lt"/>
                <a:buAutoNum type="arabicPeriod" startAt="3"/>
              </a:pPr>
              <a:r>
                <a:rPr lang="zh-CN" altLang="en-US" sz="1600">
                  <a:latin typeface="+mn-ea"/>
                </a:rPr>
                <a:t>第三列：</a:t>
              </a:r>
              <a:r>
                <a:rPr lang="en-US" altLang="zh-CN" sz="1600">
                  <a:latin typeface="+mn-ea"/>
                </a:rPr>
                <a:t>RNAM</a:t>
              </a:r>
              <a:r>
                <a:rPr lang="zh-CN" altLang="en-US" sz="1600">
                  <a:latin typeface="+mn-ea"/>
                </a:rPr>
                <a:t>，</a:t>
              </a:r>
              <a:r>
                <a:rPr lang="en-US" altLang="zh-CN" sz="1600">
                  <a:latin typeface="+mn-ea"/>
                </a:rPr>
                <a:t>reference sequence name</a:t>
              </a:r>
              <a:r>
                <a:rPr lang="zh-CN" altLang="en-US" sz="1600">
                  <a:latin typeface="+mn-ea"/>
                </a:rPr>
                <a:t>，实际上就是比对到参考序列上的染色体号。若是无法比对，则是*；</a:t>
              </a:r>
            </a:p>
            <a:p>
              <a:pPr>
                <a:buFont typeface="+mj-lt"/>
                <a:buAutoNum type="arabicPeriod" startAt="3"/>
              </a:pPr>
              <a:r>
                <a:rPr lang="zh-CN" altLang="en-US" sz="1600">
                  <a:latin typeface="+mn-ea"/>
                </a:rPr>
                <a:t>第四列：</a:t>
              </a:r>
              <a:r>
                <a:rPr lang="en-US" altLang="zh-CN" sz="1600">
                  <a:latin typeface="+mn-ea"/>
                </a:rPr>
                <a:t>position</a:t>
              </a:r>
              <a:r>
                <a:rPr lang="zh-CN" altLang="en-US" sz="1600">
                  <a:latin typeface="+mn-ea"/>
                </a:rPr>
                <a:t>，</a:t>
              </a:r>
              <a:r>
                <a:rPr lang="en-US" altLang="zh-CN" sz="1600">
                  <a:latin typeface="+mn-ea"/>
                </a:rPr>
                <a:t>read</a:t>
              </a:r>
              <a:r>
                <a:rPr lang="zh-CN" altLang="en-US" sz="1600">
                  <a:latin typeface="+mn-ea"/>
                </a:rPr>
                <a:t>比对到参考序列上，第一个碱基所在的位置。若是无法比对，则是</a:t>
              </a:r>
              <a:r>
                <a:rPr lang="en-US" altLang="zh-CN" sz="1600">
                  <a:latin typeface="+mn-ea"/>
                </a:rPr>
                <a:t>0</a:t>
              </a:r>
              <a:r>
                <a:rPr lang="zh-CN" altLang="en-US" sz="1600">
                  <a:latin typeface="+mn-ea"/>
                </a:rPr>
                <a:t>；</a:t>
              </a:r>
            </a:p>
            <a:p>
              <a:pPr>
                <a:buFont typeface="+mj-lt"/>
                <a:buAutoNum type="arabicPeriod" startAt="3"/>
              </a:pPr>
              <a:r>
                <a:rPr lang="zh-CN" altLang="en-US" sz="1600">
                  <a:latin typeface="+mn-ea"/>
                </a:rPr>
                <a:t>第五列：</a:t>
              </a:r>
              <a:r>
                <a:rPr lang="en-US" altLang="zh-CN" sz="1600">
                  <a:latin typeface="+mn-ea"/>
                </a:rPr>
                <a:t>Mapping quality</a:t>
              </a:r>
              <a:r>
                <a:rPr lang="zh-CN" altLang="en-US" sz="1600">
                  <a:latin typeface="+mn-ea"/>
                </a:rPr>
                <a:t>，比对的质量分数，越高说明该</a:t>
              </a:r>
              <a:r>
                <a:rPr lang="en-US" altLang="zh-CN" sz="1600">
                  <a:latin typeface="+mn-ea"/>
                </a:rPr>
                <a:t>read</a:t>
              </a:r>
              <a:r>
                <a:rPr lang="zh-CN" altLang="en-US" sz="1600">
                  <a:latin typeface="+mn-ea"/>
                </a:rPr>
                <a:t>比对到参考基因组上的位置越唯一；</a:t>
              </a:r>
            </a:p>
            <a:p>
              <a:pPr>
                <a:buFont typeface="+mj-lt"/>
                <a:buAutoNum type="arabicPeriod" startAt="3"/>
              </a:pPr>
              <a:r>
                <a:rPr lang="zh-CN" altLang="en-US" sz="1600">
                  <a:latin typeface="+mn-ea"/>
                </a:rPr>
                <a:t>第六列：</a:t>
              </a:r>
              <a:r>
                <a:rPr lang="en-US" altLang="zh-CN" sz="1600">
                  <a:latin typeface="+mn-ea"/>
                </a:rPr>
                <a:t>CIGAR</a:t>
              </a:r>
              <a:r>
                <a:rPr lang="zh-CN" altLang="en-US" sz="1600">
                  <a:latin typeface="+mn-ea"/>
                </a:rPr>
                <a:t>值，</a:t>
              </a:r>
              <a:r>
                <a:rPr lang="en-US" altLang="zh-CN" sz="1600">
                  <a:latin typeface="+mn-ea"/>
                </a:rPr>
                <a:t>read</a:t>
              </a:r>
              <a:r>
                <a:rPr lang="zh-CN" altLang="en-US" sz="1600">
                  <a:latin typeface="+mn-ea"/>
                </a:rPr>
                <a:t>比对的具体情况，</a:t>
              </a:r>
            </a:p>
          </p:txBody>
        </p:sp>
        <p:sp>
          <p:nvSpPr>
            <p:cNvPr id="11" name="矩形 10">
              <a:extLst>
                <a:ext uri="{FF2B5EF4-FFF2-40B4-BE49-F238E27FC236}">
                  <a16:creationId xmlns:a16="http://schemas.microsoft.com/office/drawing/2014/main" id="{7B11CB1F-0131-40E5-80D3-4282904AA5F9}"/>
                </a:ext>
              </a:extLst>
            </p:cNvPr>
            <p:cNvSpPr/>
            <p:nvPr/>
          </p:nvSpPr>
          <p:spPr>
            <a:xfrm>
              <a:off x="954299" y="3542857"/>
              <a:ext cx="10363734" cy="2800767"/>
            </a:xfrm>
            <a:prstGeom prst="rect">
              <a:avLst/>
            </a:prstGeom>
          </p:spPr>
          <p:txBody>
            <a:bodyPr wrap="square">
              <a:spAutoFit/>
            </a:bodyPr>
            <a:lstStyle/>
            <a:p>
              <a:pPr marL="285750" indent="-285750">
                <a:buFont typeface="Arial" panose="020B0604020202020204" pitchFamily="34" charset="0"/>
                <a:buChar char="•"/>
              </a:pPr>
              <a:r>
                <a:rPr lang="zh-CN" altLang="en-US" sz="1600">
                  <a:latin typeface="+mn-ea"/>
                </a:rPr>
                <a:t>“</a:t>
              </a:r>
              <a:r>
                <a:rPr lang="en-US" altLang="zh-CN" sz="1600">
                  <a:latin typeface="+mn-ea"/>
                </a:rPr>
                <a:t>M”</a:t>
              </a:r>
              <a:r>
                <a:rPr lang="zh-CN" altLang="en-US" sz="1600">
                  <a:latin typeface="+mn-ea"/>
                </a:rPr>
                <a:t>表示 </a:t>
              </a:r>
              <a:r>
                <a:rPr lang="en-US" altLang="zh-CN" sz="1600">
                  <a:latin typeface="+mn-ea"/>
                </a:rPr>
                <a:t>match</a:t>
              </a:r>
              <a:r>
                <a:rPr lang="zh-CN" altLang="en-US" sz="1600">
                  <a:latin typeface="+mn-ea"/>
                </a:rPr>
                <a:t>或 </a:t>
              </a:r>
              <a:r>
                <a:rPr lang="en-US" altLang="zh-CN" sz="1600">
                  <a:latin typeface="+mn-ea"/>
                </a:rPr>
                <a:t>mismatch</a:t>
              </a:r>
              <a:r>
                <a:rPr lang="zh-CN" altLang="en-US" sz="1600">
                  <a:latin typeface="+mn-ea"/>
                </a:rPr>
                <a:t>；但是无论</a:t>
              </a:r>
              <a:r>
                <a:rPr lang="en-US" altLang="zh-CN" sz="1600">
                  <a:latin typeface="+mn-ea"/>
                </a:rPr>
                <a:t>reads</a:t>
              </a:r>
              <a:r>
                <a:rPr lang="zh-CN" altLang="en-US" sz="1600">
                  <a:latin typeface="+mn-ea"/>
                </a:rPr>
                <a:t>与序列的正确匹配或是错误匹配该位置都显示为</a:t>
              </a:r>
              <a:r>
                <a:rPr lang="en-US" altLang="zh-CN" sz="1600">
                  <a:latin typeface="+mn-ea"/>
                </a:rPr>
                <a:t>M</a:t>
              </a:r>
              <a:endParaRPr lang="zh-CN" altLang="en-US" sz="1600">
                <a:latin typeface="+mn-ea"/>
              </a:endParaRPr>
            </a:p>
            <a:p>
              <a:pPr marL="285750" indent="-285750">
                <a:buFont typeface="Arial" panose="020B0604020202020204" pitchFamily="34" charset="0"/>
                <a:buChar char="•"/>
              </a:pPr>
              <a:r>
                <a:rPr lang="zh-CN" altLang="en-US" sz="1600">
                  <a:latin typeface="+mn-ea"/>
                </a:rPr>
                <a:t>“</a:t>
              </a:r>
              <a:r>
                <a:rPr lang="en-US" altLang="zh-CN" sz="1600">
                  <a:latin typeface="+mn-ea"/>
                </a:rPr>
                <a:t>I”</a:t>
              </a:r>
              <a:r>
                <a:rPr lang="zh-CN" altLang="en-US" sz="1600">
                  <a:latin typeface="+mn-ea"/>
                </a:rPr>
                <a:t>表示 </a:t>
              </a:r>
              <a:r>
                <a:rPr lang="en-US" altLang="zh-CN" sz="1600">
                  <a:latin typeface="+mn-ea"/>
                </a:rPr>
                <a:t>insert</a:t>
              </a:r>
              <a:r>
                <a:rPr lang="zh-CN" altLang="en-US" sz="1600">
                  <a:latin typeface="+mn-ea"/>
                </a:rPr>
                <a:t>；表示</a:t>
              </a:r>
              <a:r>
                <a:rPr lang="en-US" altLang="zh-CN" sz="1600">
                  <a:latin typeface="+mn-ea"/>
                </a:rPr>
                <a:t>read</a:t>
              </a:r>
              <a:r>
                <a:rPr lang="zh-CN" altLang="en-US" sz="1600">
                  <a:latin typeface="+mn-ea"/>
                </a:rPr>
                <a:t>的碱基序列相对于第三列的</a:t>
              </a:r>
              <a:r>
                <a:rPr lang="en-US" altLang="zh-CN" sz="1600">
                  <a:latin typeface="+mn-ea"/>
                </a:rPr>
                <a:t>RNAME</a:t>
              </a:r>
              <a:r>
                <a:rPr lang="zh-CN" altLang="en-US" sz="1600">
                  <a:latin typeface="+mn-ea"/>
                </a:rPr>
                <a:t>序列，有碱基的插入</a:t>
              </a:r>
              <a:endParaRPr lang="en-US" altLang="zh-CN" sz="1600">
                <a:latin typeface="+mn-ea"/>
              </a:endParaRPr>
            </a:p>
            <a:p>
              <a:pPr marL="285750" indent="-285750">
                <a:buFont typeface="Arial" panose="020B0604020202020204" pitchFamily="34" charset="0"/>
                <a:buChar char="•"/>
              </a:pPr>
              <a:r>
                <a:rPr lang="zh-CN" altLang="en-US" sz="1600">
                  <a:latin typeface="+mn-ea"/>
                </a:rPr>
                <a:t>“</a:t>
              </a:r>
              <a:r>
                <a:rPr lang="en-US" altLang="zh-CN" sz="1600">
                  <a:latin typeface="+mn-ea"/>
                </a:rPr>
                <a:t>D”</a:t>
              </a:r>
              <a:r>
                <a:rPr lang="zh-CN" altLang="en-US" sz="1600">
                  <a:latin typeface="+mn-ea"/>
                </a:rPr>
                <a:t>表示 </a:t>
              </a:r>
              <a:r>
                <a:rPr lang="en-US" altLang="zh-CN" sz="1600">
                  <a:latin typeface="+mn-ea"/>
                </a:rPr>
                <a:t>deletion</a:t>
              </a:r>
              <a:r>
                <a:rPr lang="zh-CN" altLang="en-US" sz="1600">
                  <a:latin typeface="+mn-ea"/>
                </a:rPr>
                <a:t>；表示</a:t>
              </a:r>
              <a:r>
                <a:rPr lang="en-US" altLang="zh-CN" sz="1600">
                  <a:latin typeface="+mn-ea"/>
                </a:rPr>
                <a:t>read</a:t>
              </a:r>
              <a:r>
                <a:rPr lang="zh-CN" altLang="en-US" sz="1600">
                  <a:latin typeface="+mn-ea"/>
                </a:rPr>
                <a:t>的碱基序列相对于第三列的</a:t>
              </a:r>
              <a:r>
                <a:rPr lang="en-US" altLang="zh-CN" sz="1600">
                  <a:latin typeface="+mn-ea"/>
                </a:rPr>
                <a:t>RNAME</a:t>
              </a:r>
              <a:r>
                <a:rPr lang="zh-CN" altLang="en-US" sz="1600">
                  <a:latin typeface="+mn-ea"/>
                </a:rPr>
                <a:t>序列，有碱基的删除</a:t>
              </a:r>
            </a:p>
            <a:p>
              <a:pPr marL="285750" indent="-285750">
                <a:buFont typeface="Arial" panose="020B0604020202020204" pitchFamily="34" charset="0"/>
                <a:buChar char="•"/>
              </a:pPr>
              <a:r>
                <a:rPr lang="zh-CN" altLang="en-US" sz="1600">
                  <a:latin typeface="+mn-ea"/>
                </a:rPr>
                <a:t>“</a:t>
              </a:r>
              <a:r>
                <a:rPr lang="en-US" altLang="zh-CN" sz="1600">
                  <a:latin typeface="+mn-ea"/>
                </a:rPr>
                <a:t>N”</a:t>
              </a:r>
              <a:r>
                <a:rPr lang="zh-CN" altLang="en-US" sz="1600">
                  <a:latin typeface="+mn-ea"/>
                </a:rPr>
                <a:t>表示 </a:t>
              </a:r>
              <a:r>
                <a:rPr lang="en-US" altLang="zh-CN" sz="1600">
                  <a:latin typeface="+mn-ea"/>
                </a:rPr>
                <a:t>skipped</a:t>
              </a:r>
              <a:r>
                <a:rPr lang="zh-CN" altLang="en-US" sz="1600">
                  <a:latin typeface="+mn-ea"/>
                </a:rPr>
                <a:t>（跳过这段区域）；表示可变剪接位置</a:t>
              </a:r>
            </a:p>
            <a:p>
              <a:pPr marL="285750" indent="-285750">
                <a:buFont typeface="Arial" panose="020B0604020202020204" pitchFamily="34" charset="0"/>
                <a:buChar char="•"/>
              </a:pPr>
              <a:r>
                <a:rPr lang="zh-CN" altLang="en-US" sz="1600">
                  <a:latin typeface="+mn-ea"/>
                </a:rPr>
                <a:t>“</a:t>
              </a:r>
              <a:r>
                <a:rPr lang="en-US" altLang="zh-CN" sz="1600">
                  <a:latin typeface="+mn-ea"/>
                </a:rPr>
                <a:t>S”</a:t>
              </a:r>
              <a:r>
                <a:rPr lang="zh-CN" altLang="en-US" sz="1600">
                  <a:latin typeface="+mn-ea"/>
                </a:rPr>
                <a:t>表示 </a:t>
              </a:r>
              <a:r>
                <a:rPr lang="en-US" altLang="zh-CN" sz="1600">
                  <a:latin typeface="+mn-ea"/>
                </a:rPr>
                <a:t>soft clipping</a:t>
              </a:r>
              <a:r>
                <a:rPr lang="zh-CN" altLang="en-US" sz="1600">
                  <a:latin typeface="+mn-ea"/>
                </a:rPr>
                <a:t>（被剪切的序列存在于序列中）；</a:t>
              </a:r>
            </a:p>
            <a:p>
              <a:pPr marL="285750" indent="-285750">
                <a:buFont typeface="Arial" panose="020B0604020202020204" pitchFamily="34" charset="0"/>
                <a:buChar char="•"/>
              </a:pPr>
              <a:r>
                <a:rPr lang="zh-CN" altLang="en-US" sz="1600">
                  <a:latin typeface="+mn-ea"/>
                </a:rPr>
                <a:t>“</a:t>
              </a:r>
              <a:r>
                <a:rPr lang="en-US" altLang="zh-CN" sz="1600">
                  <a:latin typeface="+mn-ea"/>
                </a:rPr>
                <a:t>H”</a:t>
              </a:r>
              <a:r>
                <a:rPr lang="zh-CN" altLang="en-US" sz="1600">
                  <a:latin typeface="+mn-ea"/>
                </a:rPr>
                <a:t>表示 </a:t>
              </a:r>
              <a:r>
                <a:rPr lang="en-US" altLang="zh-CN" sz="1600">
                  <a:latin typeface="+mn-ea"/>
                </a:rPr>
                <a:t>hard clipping</a:t>
              </a:r>
              <a:r>
                <a:rPr lang="zh-CN" altLang="en-US" sz="1600">
                  <a:latin typeface="+mn-ea"/>
                </a:rPr>
                <a:t>（被剪切的序列不存在于序列中）；</a:t>
              </a:r>
              <a:endParaRPr lang="en-US" altLang="zh-CN" sz="1600">
                <a:latin typeface="+mn-ea"/>
              </a:endParaRPr>
            </a:p>
            <a:p>
              <a:r>
                <a:rPr lang="en-US" altLang="zh-CN" sz="1600">
                  <a:latin typeface="+mn-ea"/>
                </a:rPr>
                <a:t> 	clipped</a:t>
              </a:r>
              <a:r>
                <a:rPr lang="zh-CN" altLang="en-US" sz="1600">
                  <a:latin typeface="+mn-ea"/>
                </a:rPr>
                <a:t>均表示一条</a:t>
              </a:r>
              <a:r>
                <a:rPr lang="en-US" altLang="zh-CN" sz="1600">
                  <a:latin typeface="+mn-ea"/>
                </a:rPr>
                <a:t>read</a:t>
              </a:r>
              <a:r>
                <a:rPr lang="zh-CN" altLang="en-US" sz="1600">
                  <a:latin typeface="+mn-ea"/>
                </a:rPr>
                <a:t>的序列被分开，之所以被分开，是因为</a:t>
              </a:r>
              <a:r>
                <a:rPr lang="en-US" altLang="zh-CN" sz="1600">
                  <a:latin typeface="+mn-ea"/>
                </a:rPr>
                <a:t>read</a:t>
              </a:r>
              <a:r>
                <a:rPr lang="zh-CN" altLang="en-US" sz="1600">
                  <a:latin typeface="+mn-ea"/>
                </a:rPr>
                <a:t>的一部分序列能匹配到第三列的</a:t>
              </a:r>
              <a:r>
                <a:rPr lang="en-US" altLang="zh-CN" sz="1600">
                  <a:latin typeface="+mn-ea"/>
                </a:rPr>
                <a:t>RNAME</a:t>
              </a:r>
              <a:r>
                <a:rPr lang="zh-CN" altLang="en-US" sz="1600">
                  <a:latin typeface="+mn-ea"/>
                </a:rPr>
                <a:t>序列上，而被分开的那部分不能匹配到</a:t>
              </a:r>
              <a:r>
                <a:rPr lang="en-US" altLang="zh-CN" sz="1600">
                  <a:latin typeface="+mn-ea"/>
                </a:rPr>
                <a:t>RNAME</a:t>
              </a:r>
              <a:r>
                <a:rPr lang="zh-CN" altLang="en-US" sz="1600">
                  <a:latin typeface="+mn-ea"/>
                </a:rPr>
                <a:t>序列上。</a:t>
              </a:r>
            </a:p>
            <a:p>
              <a:pPr marL="285750" indent="-285750">
                <a:buFont typeface="Arial" panose="020B0604020202020204" pitchFamily="34" charset="0"/>
                <a:buChar char="•"/>
              </a:pPr>
              <a:r>
                <a:rPr lang="zh-CN" altLang="en-US" sz="1600">
                  <a:latin typeface="+mn-ea"/>
                </a:rPr>
                <a:t>“</a:t>
              </a:r>
              <a:r>
                <a:rPr lang="en-US" altLang="zh-CN" sz="1600">
                  <a:latin typeface="+mn-ea"/>
                </a:rPr>
                <a:t>P”</a:t>
              </a:r>
              <a:r>
                <a:rPr lang="zh-CN" altLang="en-US" sz="1600">
                  <a:latin typeface="+mn-ea"/>
                </a:rPr>
                <a:t>表示 </a:t>
              </a:r>
              <a:r>
                <a:rPr lang="en-US" altLang="zh-CN" sz="1600">
                  <a:latin typeface="+mn-ea"/>
                </a:rPr>
                <a:t>padding</a:t>
              </a:r>
              <a:r>
                <a:rPr lang="zh-CN" altLang="en-US" sz="1600">
                  <a:latin typeface="+mn-ea"/>
                </a:rPr>
                <a:t>；</a:t>
              </a:r>
            </a:p>
            <a:p>
              <a:pPr marL="285750" indent="-285750">
                <a:buFont typeface="Arial" panose="020B0604020202020204" pitchFamily="34" charset="0"/>
                <a:buChar char="•"/>
              </a:pPr>
              <a:r>
                <a:rPr lang="zh-CN" altLang="en-US" sz="1600">
                  <a:latin typeface="+mn-ea"/>
                </a:rPr>
                <a:t>“</a:t>
              </a:r>
              <a:r>
                <a:rPr lang="en-US" altLang="zh-CN" sz="1600">
                  <a:latin typeface="+mn-ea"/>
                </a:rPr>
                <a:t>=”</a:t>
              </a:r>
              <a:r>
                <a:rPr lang="zh-CN" altLang="en-US" sz="1600">
                  <a:latin typeface="+mn-ea"/>
                </a:rPr>
                <a:t>表示 </a:t>
              </a:r>
              <a:r>
                <a:rPr lang="en-US" altLang="zh-CN" sz="1600">
                  <a:latin typeface="+mn-ea"/>
                </a:rPr>
                <a:t>match</a:t>
              </a:r>
              <a:r>
                <a:rPr lang="zh-CN" altLang="en-US" sz="1600">
                  <a:latin typeface="+mn-ea"/>
                </a:rPr>
                <a:t>；表示正确匹配到序列上</a:t>
              </a:r>
            </a:p>
            <a:p>
              <a:pPr marL="285750" indent="-285750">
                <a:buFont typeface="Arial" panose="020B0604020202020204" pitchFamily="34" charset="0"/>
                <a:buChar char="•"/>
              </a:pPr>
              <a:r>
                <a:rPr lang="zh-CN" altLang="en-US" sz="1600">
                  <a:latin typeface="+mn-ea"/>
                </a:rPr>
                <a:t>“</a:t>
              </a:r>
              <a:r>
                <a:rPr lang="en-US" altLang="zh-CN" sz="1600">
                  <a:latin typeface="+mn-ea"/>
                </a:rPr>
                <a:t>X”</a:t>
              </a:r>
              <a:r>
                <a:rPr lang="zh-CN" altLang="en-US" sz="1600">
                  <a:latin typeface="+mn-ea"/>
                </a:rPr>
                <a:t>表示 </a:t>
              </a:r>
              <a:r>
                <a:rPr lang="en-US" altLang="zh-CN" sz="1600">
                  <a:latin typeface="+mn-ea"/>
                </a:rPr>
                <a:t>mismatch</a:t>
              </a:r>
              <a:r>
                <a:rPr lang="zh-CN" altLang="en-US" sz="1600">
                  <a:latin typeface="+mn-ea"/>
                </a:rPr>
                <a:t>；表示错误匹配到序列上</a:t>
              </a:r>
            </a:p>
          </p:txBody>
        </p:sp>
      </p:grpSp>
      <p:pic>
        <p:nvPicPr>
          <p:cNvPr id="13" name="图片 12">
            <a:extLst>
              <a:ext uri="{FF2B5EF4-FFF2-40B4-BE49-F238E27FC236}">
                <a16:creationId xmlns:a16="http://schemas.microsoft.com/office/drawing/2014/main" id="{1697D8F4-40E7-42B9-91BB-1319EEAA8C2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95981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1005529" y="3105835"/>
            <a:ext cx="2304256" cy="646331"/>
          </a:xfrm>
          <a:prstGeom prst="rect">
            <a:avLst/>
          </a:prstGeom>
          <a:noFill/>
        </p:spPr>
        <p:txBody>
          <a:bodyPr wrap="square" rtlCol="0">
            <a:spAutoFit/>
          </a:bodyPr>
          <a:lstStyle/>
          <a:p>
            <a:r>
              <a:rPr lang="zh-CN" altLang="en-US" sz="3600" b="1">
                <a:solidFill>
                  <a:schemeClr val="tx2"/>
                </a:solidFill>
                <a:cs typeface="+mn-ea"/>
                <a:sym typeface="+mn-lt"/>
              </a:rPr>
              <a:t>目录</a:t>
            </a:r>
          </a:p>
        </p:txBody>
      </p:sp>
      <p:sp>
        <p:nvSpPr>
          <p:cNvPr id="5" name="矩形 4">
            <a:extLst>
              <a:ext uri="{FF2B5EF4-FFF2-40B4-BE49-F238E27FC236}">
                <a16:creationId xmlns:a16="http://schemas.microsoft.com/office/drawing/2014/main" id="{8FF2196B-2724-4CA3-B553-4579621D48FB}"/>
              </a:ext>
            </a:extLst>
          </p:cNvPr>
          <p:cNvSpPr/>
          <p:nvPr/>
        </p:nvSpPr>
        <p:spPr>
          <a:xfrm>
            <a:off x="91251" y="219265"/>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18E0C80D-33E7-475A-898E-5719BFB0F022}"/>
              </a:ext>
            </a:extLst>
          </p:cNvPr>
          <p:cNvSpPr/>
          <p:nvPr/>
        </p:nvSpPr>
        <p:spPr>
          <a:xfrm rot="5400000">
            <a:off x="-152960" y="3349148"/>
            <a:ext cx="6774028" cy="75731"/>
          </a:xfrm>
          <a:prstGeom prst="rect">
            <a:avLst/>
          </a:prstGeom>
          <a:solidFill>
            <a:schemeClr val="accent1">
              <a:lumMod val="60000"/>
              <a:lumOff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789240E2-1AF7-4A6E-ACAD-5651E55444DE}"/>
              </a:ext>
            </a:extLst>
          </p:cNvPr>
          <p:cNvSpPr txBox="1"/>
          <p:nvPr/>
        </p:nvSpPr>
        <p:spPr>
          <a:xfrm>
            <a:off x="2900789" y="1007706"/>
            <a:ext cx="63448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a:cs typeface="+mn-ea"/>
                <a:sym typeface="+mn-lt"/>
              </a:rPr>
              <a:t>01</a:t>
            </a:r>
            <a:endParaRPr lang="zh-CN" altLang="en-US" sz="2800">
              <a:cs typeface="+mn-ea"/>
              <a:sym typeface="+mn-lt"/>
            </a:endParaRPr>
          </a:p>
        </p:txBody>
      </p:sp>
      <p:sp>
        <p:nvSpPr>
          <p:cNvPr id="17" name="文本框 16">
            <a:extLst>
              <a:ext uri="{FF2B5EF4-FFF2-40B4-BE49-F238E27FC236}">
                <a16:creationId xmlns:a16="http://schemas.microsoft.com/office/drawing/2014/main" id="{2B947BEE-EB41-424B-9B33-205690587575}"/>
              </a:ext>
            </a:extLst>
          </p:cNvPr>
          <p:cNvSpPr txBox="1"/>
          <p:nvPr/>
        </p:nvSpPr>
        <p:spPr>
          <a:xfrm>
            <a:off x="3535269" y="1006877"/>
            <a:ext cx="5365102" cy="400110"/>
          </a:xfrm>
          <a:prstGeom prst="rect">
            <a:avLst/>
          </a:prstGeom>
          <a:noFill/>
          <a:ln>
            <a:noFill/>
          </a:ln>
        </p:spPr>
        <p:txBody>
          <a:bodyPr wrap="square" rtlCol="0">
            <a:spAutoFit/>
          </a:bodyPr>
          <a:lstStyle/>
          <a:p>
            <a:r>
              <a:rPr lang="zh-CN" altLang="en-US" sz="2000" b="1">
                <a:cs typeface="+mn-ea"/>
                <a:sym typeface="+mn-lt"/>
                <a:hlinkClick r:id="rId3" action="ppaction://hlinksldjump"/>
              </a:rPr>
              <a:t>生物信息学常见数据格式</a:t>
            </a:r>
            <a:endParaRPr lang="zh-CN" altLang="en-US" sz="2000" b="1">
              <a:cs typeface="+mn-ea"/>
              <a:sym typeface="+mn-lt"/>
            </a:endParaRPr>
          </a:p>
        </p:txBody>
      </p:sp>
      <p:sp>
        <p:nvSpPr>
          <p:cNvPr id="20" name="文本框 19">
            <a:extLst>
              <a:ext uri="{FF2B5EF4-FFF2-40B4-BE49-F238E27FC236}">
                <a16:creationId xmlns:a16="http://schemas.microsoft.com/office/drawing/2014/main" id="{8A9AB819-2656-4A01-9E4D-5D6BB722FB6F}"/>
              </a:ext>
            </a:extLst>
          </p:cNvPr>
          <p:cNvSpPr txBox="1"/>
          <p:nvPr/>
        </p:nvSpPr>
        <p:spPr>
          <a:xfrm>
            <a:off x="2900789" y="2498800"/>
            <a:ext cx="634481" cy="52322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a:cs typeface="+mn-ea"/>
                <a:sym typeface="+mn-lt"/>
              </a:rPr>
              <a:t>02</a:t>
            </a:r>
            <a:endParaRPr lang="zh-CN" altLang="en-US" sz="2800">
              <a:cs typeface="+mn-ea"/>
              <a:sym typeface="+mn-lt"/>
            </a:endParaRPr>
          </a:p>
        </p:txBody>
      </p:sp>
      <p:sp>
        <p:nvSpPr>
          <p:cNvPr id="21" name="文本框 20">
            <a:extLst>
              <a:ext uri="{FF2B5EF4-FFF2-40B4-BE49-F238E27FC236}">
                <a16:creationId xmlns:a16="http://schemas.microsoft.com/office/drawing/2014/main" id="{6F866488-B896-43A3-AB9E-AD209301F537}"/>
              </a:ext>
            </a:extLst>
          </p:cNvPr>
          <p:cNvSpPr txBox="1"/>
          <p:nvPr/>
        </p:nvSpPr>
        <p:spPr>
          <a:xfrm>
            <a:off x="3535269" y="2498800"/>
            <a:ext cx="5365102" cy="369332"/>
          </a:xfrm>
          <a:prstGeom prst="rect">
            <a:avLst/>
          </a:prstGeom>
          <a:noFill/>
          <a:ln>
            <a:noFill/>
          </a:ln>
        </p:spPr>
        <p:txBody>
          <a:bodyPr wrap="square" rtlCol="0">
            <a:spAutoFit/>
          </a:bodyPr>
          <a:lstStyle/>
          <a:p>
            <a:r>
              <a:rPr lang="zh-CN" altLang="en-US" b="1">
                <a:cs typeface="+mn-ea"/>
                <a:sym typeface="+mn-lt"/>
                <a:hlinkClick r:id="rId4" action="ppaction://hlinksldjump"/>
              </a:rPr>
              <a:t>生物信息学常用数据库</a:t>
            </a:r>
            <a:endParaRPr lang="zh-CN" altLang="en-US">
              <a:cs typeface="+mn-ea"/>
              <a:sym typeface="+mn-lt"/>
            </a:endParaRPr>
          </a:p>
        </p:txBody>
      </p:sp>
      <p:grpSp>
        <p:nvGrpSpPr>
          <p:cNvPr id="22" name="组合 21">
            <a:extLst>
              <a:ext uri="{FF2B5EF4-FFF2-40B4-BE49-F238E27FC236}">
                <a16:creationId xmlns:a16="http://schemas.microsoft.com/office/drawing/2014/main" id="{A737409F-6CC4-47A8-ACB7-1924088444F5}"/>
              </a:ext>
            </a:extLst>
          </p:cNvPr>
          <p:cNvGrpSpPr/>
          <p:nvPr/>
        </p:nvGrpSpPr>
        <p:grpSpPr>
          <a:xfrm>
            <a:off x="2900789" y="3989894"/>
            <a:ext cx="5999582" cy="523220"/>
            <a:chOff x="2910692" y="1007706"/>
            <a:chExt cx="5999582" cy="523220"/>
          </a:xfrm>
        </p:grpSpPr>
        <p:sp>
          <p:nvSpPr>
            <p:cNvPr id="23" name="文本框 22">
              <a:extLst>
                <a:ext uri="{FF2B5EF4-FFF2-40B4-BE49-F238E27FC236}">
                  <a16:creationId xmlns:a16="http://schemas.microsoft.com/office/drawing/2014/main" id="{BDA4075F-1BC5-4A56-B964-CCEC52E9DB3E}"/>
                </a:ext>
              </a:extLst>
            </p:cNvPr>
            <p:cNvSpPr txBox="1"/>
            <p:nvPr/>
          </p:nvSpPr>
          <p:spPr>
            <a:xfrm>
              <a:off x="2910692" y="1007706"/>
              <a:ext cx="63448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a:cs typeface="+mn-ea"/>
                  <a:sym typeface="+mn-lt"/>
                </a:rPr>
                <a:t>03</a:t>
              </a:r>
              <a:endParaRPr lang="zh-CN" altLang="en-US" sz="2800">
                <a:cs typeface="+mn-ea"/>
                <a:sym typeface="+mn-lt"/>
              </a:endParaRPr>
            </a:p>
          </p:txBody>
        </p:sp>
        <p:sp>
          <p:nvSpPr>
            <p:cNvPr id="24" name="文本框 23">
              <a:extLst>
                <a:ext uri="{FF2B5EF4-FFF2-40B4-BE49-F238E27FC236}">
                  <a16:creationId xmlns:a16="http://schemas.microsoft.com/office/drawing/2014/main" id="{56F2AF4F-2298-4482-AA36-C7F08C136947}"/>
                </a:ext>
              </a:extLst>
            </p:cNvPr>
            <p:cNvSpPr txBox="1"/>
            <p:nvPr/>
          </p:nvSpPr>
          <p:spPr>
            <a:xfrm>
              <a:off x="3545172" y="1007706"/>
              <a:ext cx="5365102" cy="369332"/>
            </a:xfrm>
            <a:prstGeom prst="rect">
              <a:avLst/>
            </a:prstGeom>
            <a:noFill/>
            <a:ln>
              <a:noFill/>
            </a:ln>
          </p:spPr>
          <p:txBody>
            <a:bodyPr wrap="square" rtlCol="0">
              <a:spAutoFit/>
            </a:bodyPr>
            <a:lstStyle/>
            <a:p>
              <a:r>
                <a:rPr lang="zh-CN" altLang="en-US" b="1">
                  <a:cs typeface="+mn-ea"/>
                  <a:sym typeface="+mn-lt"/>
                  <a:hlinkClick r:id="rId5" action="ppaction://hlinksldjump"/>
                </a:rPr>
                <a:t>生信的重要基础</a:t>
              </a:r>
              <a:r>
                <a:rPr lang="en-US" altLang="zh-CN" b="1">
                  <a:cs typeface="+mn-ea"/>
                  <a:sym typeface="+mn-lt"/>
                  <a:hlinkClick r:id="rId5" action="ppaction://hlinksldjump"/>
                </a:rPr>
                <a:t>--</a:t>
              </a:r>
              <a:r>
                <a:rPr lang="zh-CN" altLang="en-US" b="1">
                  <a:cs typeface="+mn-ea"/>
                  <a:sym typeface="+mn-lt"/>
                  <a:hlinkClick r:id="rId5" action="ppaction://hlinksldjump"/>
                </a:rPr>
                <a:t>序列联配</a:t>
              </a:r>
              <a:endParaRPr lang="zh-CN" altLang="en-US" b="1">
                <a:cs typeface="+mn-ea"/>
                <a:sym typeface="+mn-lt"/>
              </a:endParaRPr>
            </a:p>
          </p:txBody>
        </p:sp>
      </p:grpSp>
      <p:grpSp>
        <p:nvGrpSpPr>
          <p:cNvPr id="25" name="组合 24">
            <a:extLst>
              <a:ext uri="{FF2B5EF4-FFF2-40B4-BE49-F238E27FC236}">
                <a16:creationId xmlns:a16="http://schemas.microsoft.com/office/drawing/2014/main" id="{9161FA51-0509-4DBE-B0A4-95AADBB636CA}"/>
              </a:ext>
            </a:extLst>
          </p:cNvPr>
          <p:cNvGrpSpPr/>
          <p:nvPr/>
        </p:nvGrpSpPr>
        <p:grpSpPr>
          <a:xfrm>
            <a:off x="2900789" y="5480987"/>
            <a:ext cx="5999582" cy="523220"/>
            <a:chOff x="2910692" y="1007706"/>
            <a:chExt cx="5999582" cy="523220"/>
          </a:xfrm>
        </p:grpSpPr>
        <p:sp>
          <p:nvSpPr>
            <p:cNvPr id="26" name="文本框 25">
              <a:extLst>
                <a:ext uri="{FF2B5EF4-FFF2-40B4-BE49-F238E27FC236}">
                  <a16:creationId xmlns:a16="http://schemas.microsoft.com/office/drawing/2014/main" id="{7A5AFE8D-BEEC-4742-A061-96357C0850EF}"/>
                </a:ext>
              </a:extLst>
            </p:cNvPr>
            <p:cNvSpPr txBox="1"/>
            <p:nvPr/>
          </p:nvSpPr>
          <p:spPr>
            <a:xfrm>
              <a:off x="2910692" y="1007706"/>
              <a:ext cx="63448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a:cs typeface="+mn-ea"/>
                  <a:sym typeface="+mn-lt"/>
                </a:rPr>
                <a:t>04</a:t>
              </a:r>
              <a:endParaRPr lang="zh-CN" altLang="en-US" sz="2800">
                <a:cs typeface="+mn-ea"/>
                <a:sym typeface="+mn-lt"/>
              </a:endParaRPr>
            </a:p>
          </p:txBody>
        </p:sp>
        <p:sp>
          <p:nvSpPr>
            <p:cNvPr id="27" name="文本框 26">
              <a:extLst>
                <a:ext uri="{FF2B5EF4-FFF2-40B4-BE49-F238E27FC236}">
                  <a16:creationId xmlns:a16="http://schemas.microsoft.com/office/drawing/2014/main" id="{88343E98-9673-4E80-B6A7-126C11AD92D4}"/>
                </a:ext>
              </a:extLst>
            </p:cNvPr>
            <p:cNvSpPr txBox="1"/>
            <p:nvPr/>
          </p:nvSpPr>
          <p:spPr>
            <a:xfrm>
              <a:off x="3545172" y="1007706"/>
              <a:ext cx="5365102" cy="369332"/>
            </a:xfrm>
            <a:prstGeom prst="rect">
              <a:avLst/>
            </a:prstGeom>
            <a:noFill/>
            <a:ln>
              <a:noFill/>
            </a:ln>
          </p:spPr>
          <p:txBody>
            <a:bodyPr wrap="square" rtlCol="0">
              <a:spAutoFit/>
            </a:bodyPr>
            <a:lstStyle/>
            <a:p>
              <a:r>
                <a:rPr lang="zh-CN" altLang="en-US" b="1">
                  <a:cs typeface="+mn-ea"/>
                  <a:sym typeface="+mn-lt"/>
                  <a:hlinkClick r:id="rId6" action="ppaction://hlinksldjump"/>
                </a:rPr>
                <a:t>微生物基因组学，比较基因组学</a:t>
              </a:r>
              <a:endParaRPr lang="zh-CN" altLang="en-US" b="1">
                <a:cs typeface="+mn-ea"/>
                <a:sym typeface="+mn-lt"/>
              </a:endParaRPr>
            </a:p>
          </p:txBody>
        </p:sp>
      </p:grpSp>
      <p:sp>
        <p:nvSpPr>
          <p:cNvPr id="28" name="文本框 27">
            <a:extLst>
              <a:ext uri="{FF2B5EF4-FFF2-40B4-BE49-F238E27FC236}">
                <a16:creationId xmlns:a16="http://schemas.microsoft.com/office/drawing/2014/main" id="{08EFF6BD-AD2E-4A43-BFDC-FCD77773C8C3}"/>
              </a:ext>
            </a:extLst>
          </p:cNvPr>
          <p:cNvSpPr txBox="1"/>
          <p:nvPr/>
        </p:nvSpPr>
        <p:spPr>
          <a:xfrm>
            <a:off x="3535269" y="1414697"/>
            <a:ext cx="5365102" cy="369332"/>
          </a:xfrm>
          <a:prstGeom prst="rect">
            <a:avLst/>
          </a:prstGeom>
          <a:noFill/>
          <a:ln>
            <a:noFill/>
          </a:ln>
        </p:spPr>
        <p:txBody>
          <a:bodyPr wrap="square" rtlCol="0">
            <a:spAutoFit/>
          </a:bodyPr>
          <a:lstStyle/>
          <a:p>
            <a:r>
              <a:rPr lang="en-US" altLang="zh-CN" err="1">
                <a:cs typeface="+mn-ea"/>
                <a:sym typeface="+mn-lt"/>
              </a:rPr>
              <a:t>Fastq,fasta,gbk,gff,sam</a:t>
            </a:r>
            <a:r>
              <a:rPr lang="en-US" altLang="zh-CN">
                <a:cs typeface="+mn-ea"/>
                <a:sym typeface="+mn-lt"/>
              </a:rPr>
              <a:t>/</a:t>
            </a:r>
            <a:r>
              <a:rPr lang="en-US" altLang="zh-CN" err="1">
                <a:cs typeface="+mn-ea"/>
                <a:sym typeface="+mn-lt"/>
              </a:rPr>
              <a:t>bam,vcf</a:t>
            </a:r>
            <a:endParaRPr lang="zh-CN" altLang="en-US">
              <a:cs typeface="+mn-ea"/>
              <a:sym typeface="+mn-lt"/>
            </a:endParaRPr>
          </a:p>
        </p:txBody>
      </p:sp>
      <p:sp>
        <p:nvSpPr>
          <p:cNvPr id="29" name="文本框 28">
            <a:extLst>
              <a:ext uri="{FF2B5EF4-FFF2-40B4-BE49-F238E27FC236}">
                <a16:creationId xmlns:a16="http://schemas.microsoft.com/office/drawing/2014/main" id="{A84914DC-0089-47F0-A55D-14141B477957}"/>
              </a:ext>
            </a:extLst>
          </p:cNvPr>
          <p:cNvSpPr txBox="1"/>
          <p:nvPr/>
        </p:nvSpPr>
        <p:spPr>
          <a:xfrm>
            <a:off x="3554980" y="2868961"/>
            <a:ext cx="5660498" cy="646331"/>
          </a:xfrm>
          <a:prstGeom prst="rect">
            <a:avLst/>
          </a:prstGeom>
          <a:noFill/>
          <a:ln>
            <a:noFill/>
          </a:ln>
        </p:spPr>
        <p:txBody>
          <a:bodyPr wrap="square" rtlCol="0">
            <a:spAutoFit/>
          </a:bodyPr>
          <a:lstStyle/>
          <a:p>
            <a:r>
              <a:rPr lang="en-US" altLang="zh-CN" err="1">
                <a:cs typeface="+mn-ea"/>
                <a:sym typeface="+mn-lt"/>
              </a:rPr>
              <a:t>Genbank</a:t>
            </a:r>
            <a:r>
              <a:rPr lang="en-US" altLang="zh-CN">
                <a:cs typeface="+mn-ea"/>
                <a:sym typeface="+mn-lt"/>
              </a:rPr>
              <a:t> </a:t>
            </a:r>
            <a:r>
              <a:rPr lang="zh-CN" altLang="en-US">
                <a:cs typeface="+mn-ea"/>
                <a:sym typeface="+mn-lt"/>
              </a:rPr>
              <a:t>，</a:t>
            </a:r>
            <a:r>
              <a:rPr lang="en-US" altLang="zh-CN">
                <a:cs typeface="+mn-ea"/>
                <a:sym typeface="+mn-lt"/>
              </a:rPr>
              <a:t>NCBI </a:t>
            </a:r>
            <a:r>
              <a:rPr lang="en-US" altLang="zh-CN" err="1">
                <a:cs typeface="+mn-ea"/>
                <a:sym typeface="+mn-lt"/>
              </a:rPr>
              <a:t>Refseq</a:t>
            </a:r>
            <a:r>
              <a:rPr lang="zh-CN" altLang="en-US">
                <a:cs typeface="+mn-ea"/>
                <a:sym typeface="+mn-lt"/>
              </a:rPr>
              <a:t>，</a:t>
            </a:r>
            <a:r>
              <a:rPr lang="en-US" altLang="zh-CN" err="1">
                <a:cs typeface="+mn-ea"/>
                <a:sym typeface="+mn-lt"/>
              </a:rPr>
              <a:t>Uniprot</a:t>
            </a:r>
            <a:r>
              <a:rPr lang="zh-CN" altLang="en-US">
                <a:cs typeface="+mn-ea"/>
                <a:sym typeface="+mn-lt"/>
              </a:rPr>
              <a:t>，</a:t>
            </a:r>
            <a:r>
              <a:rPr lang="en-US" altLang="zh-CN">
                <a:cs typeface="+mn-ea"/>
                <a:sym typeface="+mn-lt"/>
              </a:rPr>
              <a:t>SWISS-PROT</a:t>
            </a:r>
            <a:r>
              <a:rPr lang="zh-CN" altLang="en-US">
                <a:cs typeface="+mn-ea"/>
                <a:sym typeface="+mn-lt"/>
              </a:rPr>
              <a:t>，</a:t>
            </a:r>
            <a:r>
              <a:rPr lang="en-US" altLang="zh-CN"/>
              <a:t>PDB</a:t>
            </a:r>
            <a:r>
              <a:rPr lang="zh-CN" altLang="en-US"/>
              <a:t>，</a:t>
            </a:r>
            <a:r>
              <a:rPr lang="en-US" altLang="zh-CN">
                <a:cs typeface="+mn-ea"/>
                <a:sym typeface="+mn-lt"/>
              </a:rPr>
              <a:t> KEGG</a:t>
            </a:r>
            <a:endParaRPr lang="zh-CN" altLang="en-US">
              <a:cs typeface="+mn-ea"/>
              <a:sym typeface="+mn-lt"/>
            </a:endParaRPr>
          </a:p>
        </p:txBody>
      </p:sp>
      <p:sp>
        <p:nvSpPr>
          <p:cNvPr id="30" name="文本框 29">
            <a:extLst>
              <a:ext uri="{FF2B5EF4-FFF2-40B4-BE49-F238E27FC236}">
                <a16:creationId xmlns:a16="http://schemas.microsoft.com/office/drawing/2014/main" id="{892CC834-D746-4663-906B-E82535365F9E}"/>
              </a:ext>
            </a:extLst>
          </p:cNvPr>
          <p:cNvSpPr txBox="1"/>
          <p:nvPr/>
        </p:nvSpPr>
        <p:spPr>
          <a:xfrm>
            <a:off x="3413449" y="4443052"/>
            <a:ext cx="5365102" cy="369332"/>
          </a:xfrm>
          <a:prstGeom prst="rect">
            <a:avLst/>
          </a:prstGeom>
          <a:noFill/>
          <a:ln>
            <a:noFill/>
          </a:ln>
        </p:spPr>
        <p:txBody>
          <a:bodyPr wrap="square" rtlCol="0">
            <a:spAutoFit/>
          </a:bodyPr>
          <a:lstStyle/>
          <a:p>
            <a:r>
              <a:rPr lang="en-US" altLang="zh-CN">
                <a:cs typeface="+mn-ea"/>
                <a:sym typeface="+mn-lt"/>
              </a:rPr>
              <a:t>Blast</a:t>
            </a:r>
            <a:r>
              <a:rPr lang="zh-CN" altLang="en-US">
                <a:cs typeface="+mn-ea"/>
                <a:sym typeface="+mn-lt"/>
              </a:rPr>
              <a:t>系列运用</a:t>
            </a:r>
          </a:p>
        </p:txBody>
      </p:sp>
      <p:pic>
        <p:nvPicPr>
          <p:cNvPr id="32" name="图片 31">
            <a:extLst>
              <a:ext uri="{FF2B5EF4-FFF2-40B4-BE49-F238E27FC236}">
                <a16:creationId xmlns:a16="http://schemas.microsoft.com/office/drawing/2014/main" id="{FC1626CF-4179-498D-94EF-BD4360B215F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39943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12" name="矩形 11">
            <a:extLst>
              <a:ext uri="{FF2B5EF4-FFF2-40B4-BE49-F238E27FC236}">
                <a16:creationId xmlns:a16="http://schemas.microsoft.com/office/drawing/2014/main" id="{975D5AF5-2650-43CD-9C10-B3F00AE864CE}"/>
              </a:ext>
            </a:extLst>
          </p:cNvPr>
          <p:cNvSpPr/>
          <p:nvPr/>
        </p:nvSpPr>
        <p:spPr>
          <a:xfrm>
            <a:off x="0" y="1685405"/>
            <a:ext cx="4394718" cy="369332"/>
          </a:xfrm>
          <a:prstGeom prst="rect">
            <a:avLst/>
          </a:prstGeom>
        </p:spPr>
        <p:txBody>
          <a:bodyPr wrap="square">
            <a:spAutoFit/>
          </a:bodyPr>
          <a:lstStyle/>
          <a:p>
            <a:pPr marL="285750" indent="-285750">
              <a:buFont typeface="Wingdings" panose="05000000000000000000" pitchFamily="2" charset="2"/>
              <a:buChar char="Ø"/>
            </a:pPr>
            <a:r>
              <a:rPr lang="en-US" altLang="zh-CN">
                <a:solidFill>
                  <a:srgbClr val="333333"/>
                </a:solidFill>
                <a:latin typeface="-apple-system-font"/>
              </a:rPr>
              <a:t>SAM</a:t>
            </a:r>
            <a:r>
              <a:rPr lang="zh-CN" altLang="en-US">
                <a:solidFill>
                  <a:srgbClr val="333333"/>
                </a:solidFill>
                <a:latin typeface="-apple-system-font"/>
              </a:rPr>
              <a:t>比对结果部分（</a:t>
            </a:r>
            <a:r>
              <a:rPr lang="en-US" altLang="zh-CN">
                <a:solidFill>
                  <a:srgbClr val="333333"/>
                </a:solidFill>
                <a:latin typeface="-apple-system-font"/>
              </a:rPr>
              <a:t>alignment section</a:t>
            </a:r>
            <a:r>
              <a:rPr lang="zh-CN" altLang="en-US">
                <a:solidFill>
                  <a:srgbClr val="333333"/>
                </a:solidFill>
                <a:latin typeface="-apple-system-font"/>
              </a:rPr>
              <a:t>）</a:t>
            </a:r>
            <a:endParaRPr lang="zh-CN" altLang="en-US"/>
          </a:p>
        </p:txBody>
      </p:sp>
      <p:sp>
        <p:nvSpPr>
          <p:cNvPr id="9" name="矩形 8">
            <a:extLst>
              <a:ext uri="{FF2B5EF4-FFF2-40B4-BE49-F238E27FC236}">
                <a16:creationId xmlns:a16="http://schemas.microsoft.com/office/drawing/2014/main" id="{95C00D30-1379-4172-A34B-A668BFADBE31}"/>
              </a:ext>
            </a:extLst>
          </p:cNvPr>
          <p:cNvSpPr/>
          <p:nvPr/>
        </p:nvSpPr>
        <p:spPr>
          <a:xfrm>
            <a:off x="318748" y="2694758"/>
            <a:ext cx="11525922" cy="1815882"/>
          </a:xfrm>
          <a:prstGeom prst="rect">
            <a:avLst/>
          </a:prstGeom>
        </p:spPr>
        <p:txBody>
          <a:bodyPr wrap="square">
            <a:spAutoFit/>
          </a:bodyPr>
          <a:lstStyle/>
          <a:p>
            <a:pPr>
              <a:buFont typeface="+mj-lt"/>
              <a:buAutoNum type="arabicPeriod" startAt="7"/>
            </a:pPr>
            <a:r>
              <a:rPr lang="zh-CN" altLang="en-US" sz="1600">
                <a:latin typeface="+mn-ea"/>
              </a:rPr>
              <a:t>第七列：</a:t>
            </a:r>
            <a:r>
              <a:rPr lang="en-US" altLang="zh-CN" sz="1600">
                <a:latin typeface="+mn-ea"/>
              </a:rPr>
              <a:t>MRNM(</a:t>
            </a:r>
            <a:r>
              <a:rPr lang="en-US" altLang="zh-CN" sz="1600" err="1">
                <a:latin typeface="+mn-ea"/>
              </a:rPr>
              <a:t>chr</a:t>
            </a:r>
            <a:r>
              <a:rPr lang="en-US" altLang="zh-CN" sz="1600">
                <a:latin typeface="+mn-ea"/>
              </a:rPr>
              <a:t>)</a:t>
            </a:r>
            <a:r>
              <a:rPr lang="zh-CN" altLang="en-US" sz="1600">
                <a:latin typeface="+mn-ea"/>
              </a:rPr>
              <a:t>，</a:t>
            </a:r>
            <a:r>
              <a:rPr lang="en-US" altLang="zh-CN" sz="1600">
                <a:latin typeface="+mn-ea"/>
              </a:rPr>
              <a:t>mate</a:t>
            </a:r>
            <a:r>
              <a:rPr lang="zh-CN" altLang="en-US" sz="1600">
                <a:latin typeface="+mn-ea"/>
              </a:rPr>
              <a:t>的</a:t>
            </a:r>
            <a:r>
              <a:rPr lang="en-US" altLang="zh-CN" sz="1600">
                <a:latin typeface="+mn-ea"/>
              </a:rPr>
              <a:t>reference sequence name</a:t>
            </a:r>
            <a:r>
              <a:rPr lang="zh-CN" altLang="en-US" sz="1600">
                <a:latin typeface="+mn-ea"/>
              </a:rPr>
              <a:t>，实际上就是</a:t>
            </a:r>
            <a:r>
              <a:rPr lang="en-US" altLang="zh-CN" sz="1600">
                <a:latin typeface="+mn-ea"/>
              </a:rPr>
              <a:t>mate</a:t>
            </a:r>
            <a:r>
              <a:rPr lang="zh-CN" altLang="en-US" sz="1600">
                <a:latin typeface="+mn-ea"/>
              </a:rPr>
              <a:t>比对到的染色体号，若是没有</a:t>
            </a:r>
            <a:r>
              <a:rPr lang="en-US" altLang="zh-CN" sz="1600">
                <a:latin typeface="+mn-ea"/>
              </a:rPr>
              <a:t>mate</a:t>
            </a:r>
            <a:r>
              <a:rPr lang="zh-CN" altLang="en-US" sz="1600">
                <a:latin typeface="+mn-ea"/>
              </a:rPr>
              <a:t>，则是*；</a:t>
            </a:r>
          </a:p>
          <a:p>
            <a:pPr>
              <a:buFont typeface="+mj-lt"/>
              <a:buAutoNum type="arabicPeriod" startAt="7"/>
            </a:pPr>
            <a:r>
              <a:rPr lang="zh-CN" altLang="en-US" sz="1600">
                <a:latin typeface="+mn-ea"/>
              </a:rPr>
              <a:t>第八列：</a:t>
            </a:r>
            <a:r>
              <a:rPr lang="en-US" altLang="zh-CN" sz="1600">
                <a:latin typeface="+mn-ea"/>
              </a:rPr>
              <a:t>mate position</a:t>
            </a:r>
            <a:r>
              <a:rPr lang="zh-CN" altLang="en-US" sz="1600">
                <a:latin typeface="+mn-ea"/>
              </a:rPr>
              <a:t>，</a:t>
            </a:r>
            <a:r>
              <a:rPr lang="en-US" altLang="zh-CN" sz="1600">
                <a:latin typeface="+mn-ea"/>
              </a:rPr>
              <a:t>mate</a:t>
            </a:r>
            <a:r>
              <a:rPr lang="zh-CN" altLang="en-US" sz="1600">
                <a:latin typeface="+mn-ea"/>
              </a:rPr>
              <a:t>比对到参考序列上的第一个碱基位置，若无</a:t>
            </a:r>
            <a:r>
              <a:rPr lang="en-US" altLang="zh-CN" sz="1600">
                <a:latin typeface="+mn-ea"/>
              </a:rPr>
              <a:t>mate,</a:t>
            </a:r>
            <a:r>
              <a:rPr lang="zh-CN" altLang="en-US" sz="1600">
                <a:latin typeface="+mn-ea"/>
              </a:rPr>
              <a:t>则为</a:t>
            </a:r>
            <a:r>
              <a:rPr lang="en-US" altLang="zh-CN" sz="1600">
                <a:latin typeface="+mn-ea"/>
              </a:rPr>
              <a:t>0</a:t>
            </a:r>
            <a:r>
              <a:rPr lang="zh-CN" altLang="en-US" sz="1600">
                <a:latin typeface="+mn-ea"/>
              </a:rPr>
              <a:t>；</a:t>
            </a:r>
          </a:p>
          <a:p>
            <a:pPr>
              <a:buFont typeface="+mj-lt"/>
              <a:buAutoNum type="arabicPeriod" startAt="7"/>
            </a:pPr>
            <a:r>
              <a:rPr lang="zh-CN" altLang="en-US" sz="1600">
                <a:latin typeface="+mn-ea"/>
              </a:rPr>
              <a:t>第九列：</a:t>
            </a:r>
            <a:r>
              <a:rPr lang="en-US" altLang="zh-CN" sz="1600">
                <a:latin typeface="+mn-ea"/>
              </a:rPr>
              <a:t>ISIZE</a:t>
            </a:r>
            <a:r>
              <a:rPr lang="zh-CN" altLang="en-US" sz="1600">
                <a:latin typeface="+mn-ea"/>
              </a:rPr>
              <a:t>，</a:t>
            </a:r>
            <a:r>
              <a:rPr lang="en-US" altLang="zh-CN" sz="1600">
                <a:latin typeface="+mn-ea"/>
              </a:rPr>
              <a:t>Inferred fragment size.</a:t>
            </a:r>
            <a:r>
              <a:rPr lang="zh-CN" altLang="en-US" sz="1600">
                <a:latin typeface="+mn-ea"/>
              </a:rPr>
              <a:t>详见</a:t>
            </a:r>
            <a:r>
              <a:rPr lang="en-US" altLang="zh-CN" sz="1600">
                <a:latin typeface="+mn-ea"/>
              </a:rPr>
              <a:t>Illumina</a:t>
            </a:r>
            <a:r>
              <a:rPr lang="zh-CN" altLang="en-US" sz="1600">
                <a:latin typeface="+mn-ea"/>
              </a:rPr>
              <a:t>中</a:t>
            </a:r>
            <a:r>
              <a:rPr lang="en-US" altLang="zh-CN" sz="1600">
                <a:latin typeface="+mn-ea"/>
              </a:rPr>
              <a:t>paired end sequencing </a:t>
            </a:r>
            <a:r>
              <a:rPr lang="zh-CN" altLang="en-US" sz="1600">
                <a:latin typeface="+mn-ea"/>
              </a:rPr>
              <a:t>和 </a:t>
            </a:r>
            <a:r>
              <a:rPr lang="en-US" altLang="zh-CN" sz="1600">
                <a:latin typeface="+mn-ea"/>
              </a:rPr>
              <a:t>mate pair sequencing</a:t>
            </a:r>
            <a:r>
              <a:rPr lang="zh-CN" altLang="en-US" sz="1600">
                <a:latin typeface="+mn-ea"/>
              </a:rPr>
              <a:t>，是负数，推测应该是两条</a:t>
            </a:r>
            <a:r>
              <a:rPr lang="en-US" altLang="zh-CN" sz="1600">
                <a:latin typeface="+mn-ea"/>
              </a:rPr>
              <a:t>read</a:t>
            </a:r>
            <a:r>
              <a:rPr lang="zh-CN" altLang="en-US" sz="1600">
                <a:latin typeface="+mn-ea"/>
              </a:rPr>
              <a:t>之间的间隔，若无</a:t>
            </a:r>
            <a:r>
              <a:rPr lang="en-US" altLang="zh-CN" sz="1600">
                <a:latin typeface="+mn-ea"/>
              </a:rPr>
              <a:t>mate</a:t>
            </a:r>
            <a:r>
              <a:rPr lang="zh-CN" altLang="en-US" sz="1600">
                <a:latin typeface="+mn-ea"/>
              </a:rPr>
              <a:t>则为</a:t>
            </a:r>
            <a:r>
              <a:rPr lang="en-US" altLang="zh-CN" sz="1600">
                <a:latin typeface="+mn-ea"/>
              </a:rPr>
              <a:t>0</a:t>
            </a:r>
            <a:r>
              <a:rPr lang="zh-CN" altLang="en-US" sz="1600">
                <a:latin typeface="+mn-ea"/>
              </a:rPr>
              <a:t>；（可以理解为文库插入片段长度）；</a:t>
            </a:r>
          </a:p>
          <a:p>
            <a:pPr>
              <a:buFont typeface="+mj-lt"/>
              <a:buAutoNum type="arabicPeriod" startAt="7"/>
            </a:pPr>
            <a:r>
              <a:rPr lang="zh-CN" altLang="en-US" sz="1600">
                <a:latin typeface="+mn-ea"/>
              </a:rPr>
              <a:t>第十列：</a:t>
            </a:r>
            <a:r>
              <a:rPr lang="en-US" altLang="zh-CN" sz="1600">
                <a:latin typeface="+mn-ea"/>
              </a:rPr>
              <a:t>Sequence</a:t>
            </a:r>
            <a:r>
              <a:rPr lang="zh-CN" altLang="en-US" sz="1600">
                <a:latin typeface="+mn-ea"/>
              </a:rPr>
              <a:t>，就是</a:t>
            </a:r>
            <a:r>
              <a:rPr lang="en-US" altLang="zh-CN" sz="1600">
                <a:latin typeface="+mn-ea"/>
              </a:rPr>
              <a:t>read</a:t>
            </a:r>
            <a:r>
              <a:rPr lang="zh-CN" altLang="en-US" sz="1600">
                <a:latin typeface="+mn-ea"/>
              </a:rPr>
              <a:t>的碱基序列，如果是比对到互补链上则是</a:t>
            </a:r>
            <a:r>
              <a:rPr lang="en-US" altLang="zh-CN" sz="1600">
                <a:latin typeface="+mn-ea"/>
              </a:rPr>
              <a:t>reverse completed </a:t>
            </a:r>
          </a:p>
          <a:p>
            <a:pPr>
              <a:buFont typeface="+mj-lt"/>
              <a:buAutoNum type="arabicPeriod" startAt="7"/>
            </a:pPr>
            <a:r>
              <a:rPr lang="zh-CN" altLang="en-US" sz="1600">
                <a:latin typeface="+mn-ea"/>
              </a:rPr>
              <a:t>第十一列：</a:t>
            </a:r>
            <a:r>
              <a:rPr lang="en-US" altLang="zh-CN" sz="1600">
                <a:latin typeface="+mn-ea"/>
              </a:rPr>
              <a:t>ASCII</a:t>
            </a:r>
            <a:r>
              <a:rPr lang="zh-CN" altLang="en-US" sz="1600">
                <a:latin typeface="+mn-ea"/>
              </a:rPr>
              <a:t>，</a:t>
            </a:r>
            <a:r>
              <a:rPr lang="en-US" altLang="zh-CN" sz="1600">
                <a:latin typeface="+mn-ea"/>
              </a:rPr>
              <a:t>read</a:t>
            </a:r>
            <a:r>
              <a:rPr lang="zh-CN" altLang="en-US" sz="1600">
                <a:latin typeface="+mn-ea"/>
              </a:rPr>
              <a:t>质量的</a:t>
            </a:r>
            <a:r>
              <a:rPr lang="en-US" altLang="zh-CN" sz="1600">
                <a:latin typeface="+mn-ea"/>
              </a:rPr>
              <a:t>ASCII</a:t>
            </a:r>
            <a:r>
              <a:rPr lang="zh-CN" altLang="en-US" sz="1600">
                <a:latin typeface="+mn-ea"/>
              </a:rPr>
              <a:t>编码。</a:t>
            </a:r>
          </a:p>
          <a:p>
            <a:pPr>
              <a:buFont typeface="+mj-lt"/>
              <a:buAutoNum type="arabicPeriod" startAt="7"/>
            </a:pPr>
            <a:r>
              <a:rPr lang="zh-CN" altLang="en-US" sz="1600">
                <a:latin typeface="+mn-ea"/>
              </a:rPr>
              <a:t>第十二列之后：</a:t>
            </a:r>
            <a:r>
              <a:rPr lang="en-US" altLang="zh-CN" sz="1600">
                <a:latin typeface="+mn-ea"/>
              </a:rPr>
              <a:t>Optional fields</a:t>
            </a:r>
            <a:r>
              <a:rPr lang="zh-CN" altLang="en-US" sz="1600">
                <a:latin typeface="+mn-ea"/>
              </a:rPr>
              <a:t>，可选的自定义区域；</a:t>
            </a:r>
          </a:p>
        </p:txBody>
      </p:sp>
      <p:pic>
        <p:nvPicPr>
          <p:cNvPr id="16" name="图片 15">
            <a:extLst>
              <a:ext uri="{FF2B5EF4-FFF2-40B4-BE49-F238E27FC236}">
                <a16:creationId xmlns:a16="http://schemas.microsoft.com/office/drawing/2014/main" id="{34D8150D-E920-4197-B544-FE0B5084FAAB}"/>
              </a:ext>
            </a:extLst>
          </p:cNvPr>
          <p:cNvPicPr>
            <a:picLocks noChangeAspect="1"/>
          </p:cNvPicPr>
          <p:nvPr/>
        </p:nvPicPr>
        <p:blipFill>
          <a:blip r:embed="rId3"/>
          <a:stretch>
            <a:fillRect/>
          </a:stretch>
        </p:blipFill>
        <p:spPr>
          <a:xfrm>
            <a:off x="318748" y="2226800"/>
            <a:ext cx="11434442" cy="243670"/>
          </a:xfrm>
          <a:prstGeom prst="rect">
            <a:avLst/>
          </a:prstGeom>
          <a:solidFill>
            <a:schemeClr val="bg1">
              <a:lumMod val="95000"/>
            </a:schemeClr>
          </a:solidFill>
        </p:spPr>
      </p:pic>
      <p:sp>
        <p:nvSpPr>
          <p:cNvPr id="17" name="矩形 16">
            <a:extLst>
              <a:ext uri="{FF2B5EF4-FFF2-40B4-BE49-F238E27FC236}">
                <a16:creationId xmlns:a16="http://schemas.microsoft.com/office/drawing/2014/main" id="{2DE9B95F-D349-46E9-81DD-FE72744C64F0}"/>
              </a:ext>
            </a:extLst>
          </p:cNvPr>
          <p:cNvSpPr/>
          <p:nvPr/>
        </p:nvSpPr>
        <p:spPr>
          <a:xfrm>
            <a:off x="318748" y="4834041"/>
            <a:ext cx="5535490" cy="338554"/>
          </a:xfrm>
          <a:prstGeom prst="rect">
            <a:avLst/>
          </a:prstGeom>
        </p:spPr>
        <p:txBody>
          <a:bodyPr wrap="none">
            <a:spAutoFit/>
          </a:bodyPr>
          <a:lstStyle/>
          <a:p>
            <a:r>
              <a:rPr lang="zh-CN" altLang="en-US" sz="1600"/>
              <a:t>详细</a:t>
            </a:r>
            <a:r>
              <a:rPr lang="en-US" altLang="zh-CN" sz="1600" err="1"/>
              <a:t>sam</a:t>
            </a:r>
            <a:r>
              <a:rPr lang="zh-CN" altLang="en-US" sz="1600"/>
              <a:t>文件信息请查阅附加数据中</a:t>
            </a:r>
            <a:r>
              <a:rPr lang="zh-CN" altLang="en-US" sz="1600">
                <a:solidFill>
                  <a:srgbClr val="FF0000"/>
                </a:solidFill>
              </a:rPr>
              <a:t>SAM格式详细说明.pdf</a:t>
            </a:r>
          </a:p>
        </p:txBody>
      </p:sp>
      <p:pic>
        <p:nvPicPr>
          <p:cNvPr id="10" name="图片 9">
            <a:extLst>
              <a:ext uri="{FF2B5EF4-FFF2-40B4-BE49-F238E27FC236}">
                <a16:creationId xmlns:a16="http://schemas.microsoft.com/office/drawing/2014/main" id="{51DFC0BC-FB30-4366-9F85-5CC33B7F8ED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82085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p:txBody>
      </p:sp>
      <p:sp>
        <p:nvSpPr>
          <p:cNvPr id="12" name="矩形 11">
            <a:extLst>
              <a:ext uri="{FF2B5EF4-FFF2-40B4-BE49-F238E27FC236}">
                <a16:creationId xmlns:a16="http://schemas.microsoft.com/office/drawing/2014/main" id="{975D5AF5-2650-43CD-9C10-B3F00AE864CE}"/>
              </a:ext>
            </a:extLst>
          </p:cNvPr>
          <p:cNvSpPr/>
          <p:nvPr/>
        </p:nvSpPr>
        <p:spPr>
          <a:xfrm>
            <a:off x="0" y="1685405"/>
            <a:ext cx="4394718" cy="369332"/>
          </a:xfrm>
          <a:prstGeom prst="rect">
            <a:avLst/>
          </a:prstGeom>
        </p:spPr>
        <p:txBody>
          <a:bodyPr wrap="square">
            <a:spAutoFit/>
          </a:bodyPr>
          <a:lstStyle/>
          <a:p>
            <a:pPr marL="285750" indent="-285750">
              <a:buFont typeface="Wingdings" panose="05000000000000000000" pitchFamily="2" charset="2"/>
              <a:buChar char="Ø"/>
            </a:pPr>
            <a:r>
              <a:rPr lang="en-US" altLang="zh-CN" b="1">
                <a:solidFill>
                  <a:srgbClr val="333333"/>
                </a:solidFill>
                <a:latin typeface="微软雅黑" panose="020B0503020204020204" pitchFamily="34" charset="-122"/>
                <a:ea typeface="微软雅黑" panose="020B0503020204020204" pitchFamily="34" charset="-122"/>
              </a:rPr>
              <a:t>bam</a:t>
            </a:r>
            <a:endParaRPr lang="zh-CN" altLang="en-US"/>
          </a:p>
        </p:txBody>
      </p:sp>
      <p:sp>
        <p:nvSpPr>
          <p:cNvPr id="19" name="矩形 18">
            <a:extLst>
              <a:ext uri="{FF2B5EF4-FFF2-40B4-BE49-F238E27FC236}">
                <a16:creationId xmlns:a16="http://schemas.microsoft.com/office/drawing/2014/main" id="{A192076B-3838-4615-8128-30E77E64FFEA}"/>
              </a:ext>
            </a:extLst>
          </p:cNvPr>
          <p:cNvSpPr/>
          <p:nvPr/>
        </p:nvSpPr>
        <p:spPr>
          <a:xfrm>
            <a:off x="1176670" y="3244334"/>
            <a:ext cx="9838661" cy="369332"/>
          </a:xfrm>
          <a:prstGeom prst="rect">
            <a:avLst/>
          </a:prstGeom>
        </p:spPr>
        <p:txBody>
          <a:bodyPr wrap="square">
            <a:spAutoFit/>
          </a:bodyPr>
          <a:lstStyle/>
          <a:p>
            <a:r>
              <a:rPr lang="en-US" altLang="zh-CN" b="1">
                <a:solidFill>
                  <a:srgbClr val="333333"/>
                </a:solidFill>
                <a:latin typeface="微软雅黑" panose="020B0503020204020204" pitchFamily="34" charset="-122"/>
                <a:ea typeface="微软雅黑" panose="020B0503020204020204" pitchFamily="34" charset="-122"/>
              </a:rPr>
              <a:t>bam</a:t>
            </a:r>
            <a:r>
              <a:rPr lang="zh-CN" altLang="en-US">
                <a:latin typeface="+mn-ea"/>
              </a:rPr>
              <a:t>是</a:t>
            </a:r>
            <a:r>
              <a:rPr lang="en-US" altLang="zh-CN" b="1" err="1">
                <a:solidFill>
                  <a:srgbClr val="333333"/>
                </a:solidFill>
                <a:latin typeface="微软雅黑" panose="020B0503020204020204" pitchFamily="34" charset="-122"/>
                <a:ea typeface="微软雅黑" panose="020B0503020204020204" pitchFamily="34" charset="-122"/>
              </a:rPr>
              <a:t>sam</a:t>
            </a:r>
            <a:r>
              <a:rPr lang="zh-CN" altLang="en-US">
                <a:latin typeface="+mn-ea"/>
              </a:rPr>
              <a:t>的二进制格式，因此两者格式相同，只是</a:t>
            </a:r>
            <a:r>
              <a:rPr lang="en-US" altLang="zh-CN">
                <a:latin typeface="+mn-ea"/>
              </a:rPr>
              <a:t>BAM</a:t>
            </a:r>
            <a:r>
              <a:rPr lang="zh-CN" altLang="en-US">
                <a:latin typeface="+mn-ea"/>
              </a:rPr>
              <a:t>文件占用储存空间更小，运算更快</a:t>
            </a:r>
          </a:p>
        </p:txBody>
      </p:sp>
      <p:pic>
        <p:nvPicPr>
          <p:cNvPr id="8" name="图片 7">
            <a:extLst>
              <a:ext uri="{FF2B5EF4-FFF2-40B4-BE49-F238E27FC236}">
                <a16:creationId xmlns:a16="http://schemas.microsoft.com/office/drawing/2014/main" id="{9D051227-C828-4D67-88B2-E01A31401AC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86468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表示突变信息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246404F-636F-4B13-A82E-3CBDE03E186C}"/>
              </a:ext>
            </a:extLst>
          </p:cNvPr>
          <p:cNvSpPr/>
          <p:nvPr/>
        </p:nvSpPr>
        <p:spPr>
          <a:xfrm>
            <a:off x="364750" y="1742605"/>
            <a:ext cx="10679783" cy="338554"/>
          </a:xfrm>
          <a:prstGeom prst="rect">
            <a:avLst/>
          </a:prstGeom>
        </p:spPr>
        <p:txBody>
          <a:bodyPr wrap="none">
            <a:spAutoFit/>
          </a:bodyPr>
          <a:lstStyle/>
          <a:p>
            <a:r>
              <a:rPr lang="en-US" altLang="zh-CN" sz="1600">
                <a:latin typeface="+mn-ea"/>
              </a:rPr>
              <a:t>VCF(Variant Call Format) </a:t>
            </a:r>
            <a:r>
              <a:rPr lang="zh-CN" altLang="en-US" sz="1600">
                <a:latin typeface="+mn-ea"/>
              </a:rPr>
              <a:t>是用于描述</a:t>
            </a:r>
            <a:r>
              <a:rPr lang="en-US" altLang="zh-CN" sz="1600">
                <a:latin typeface="+mn-ea"/>
              </a:rPr>
              <a:t>SNP</a:t>
            </a:r>
            <a:r>
              <a:rPr lang="zh-CN" altLang="en-US" sz="1600">
                <a:latin typeface="+mn-ea"/>
              </a:rPr>
              <a:t>，</a:t>
            </a:r>
            <a:r>
              <a:rPr lang="en-US" altLang="zh-CN" sz="1600">
                <a:latin typeface="+mn-ea"/>
              </a:rPr>
              <a:t>InDel</a:t>
            </a:r>
            <a:r>
              <a:rPr lang="zh-CN" altLang="en-US" sz="1600">
                <a:latin typeface="+mn-ea"/>
              </a:rPr>
              <a:t>和</a:t>
            </a:r>
            <a:r>
              <a:rPr lang="en-US" altLang="zh-CN" sz="1600">
                <a:latin typeface="+mn-ea"/>
              </a:rPr>
              <a:t>SV</a:t>
            </a:r>
            <a:r>
              <a:rPr lang="zh-CN" altLang="en-US" sz="1600">
                <a:latin typeface="+mn-ea"/>
              </a:rPr>
              <a:t>结果的文本文件。</a:t>
            </a:r>
            <a:r>
              <a:rPr lang="en-US" altLang="zh-CN" sz="1600">
                <a:latin typeface="+mn-ea"/>
              </a:rPr>
              <a:t>VCF</a:t>
            </a:r>
            <a:r>
              <a:rPr lang="zh-CN" altLang="en-US" sz="1600">
                <a:latin typeface="+mn-ea"/>
              </a:rPr>
              <a:t>格式在</a:t>
            </a:r>
            <a:r>
              <a:rPr lang="en-US" altLang="zh-CN" sz="1600">
                <a:latin typeface="+mn-ea"/>
              </a:rPr>
              <a:t>GATK</a:t>
            </a:r>
            <a:r>
              <a:rPr lang="zh-CN" altLang="en-US" sz="1600">
                <a:latin typeface="+mn-ea"/>
              </a:rPr>
              <a:t>软件中得到很好的支持。</a:t>
            </a:r>
          </a:p>
        </p:txBody>
      </p:sp>
      <p:grpSp>
        <p:nvGrpSpPr>
          <p:cNvPr id="13" name="组合 12">
            <a:extLst>
              <a:ext uri="{FF2B5EF4-FFF2-40B4-BE49-F238E27FC236}">
                <a16:creationId xmlns:a16="http://schemas.microsoft.com/office/drawing/2014/main" id="{9E197723-95BF-4F2B-9096-E8D9EF4B93A0}"/>
              </a:ext>
            </a:extLst>
          </p:cNvPr>
          <p:cNvGrpSpPr/>
          <p:nvPr/>
        </p:nvGrpSpPr>
        <p:grpSpPr>
          <a:xfrm>
            <a:off x="1156431" y="2311224"/>
            <a:ext cx="9879138" cy="3747114"/>
            <a:chOff x="235245" y="2566933"/>
            <a:chExt cx="9879138" cy="3747114"/>
          </a:xfrm>
        </p:grpSpPr>
        <p:pic>
          <p:nvPicPr>
            <p:cNvPr id="6" name="图片 5">
              <a:extLst>
                <a:ext uri="{FF2B5EF4-FFF2-40B4-BE49-F238E27FC236}">
                  <a16:creationId xmlns:a16="http://schemas.microsoft.com/office/drawing/2014/main" id="{EE50B96C-AD8D-412F-89C8-3993B4E4736B}"/>
                </a:ext>
              </a:extLst>
            </p:cNvPr>
            <p:cNvPicPr>
              <a:picLocks noChangeAspect="1"/>
            </p:cNvPicPr>
            <p:nvPr/>
          </p:nvPicPr>
          <p:blipFill rotWithShape="1">
            <a:blip r:embed="rId3">
              <a:extLst>
                <a:ext uri="{28A0092B-C50C-407E-A947-70E740481C1C}">
                  <a14:useLocalDpi xmlns:a14="http://schemas.microsoft.com/office/drawing/2010/main" val="0"/>
                </a:ext>
              </a:extLst>
            </a:blip>
            <a:srcRect b="41361"/>
            <a:stretch/>
          </p:blipFill>
          <p:spPr>
            <a:xfrm>
              <a:off x="3134029" y="2566933"/>
              <a:ext cx="6980354" cy="3747114"/>
            </a:xfrm>
            <a:prstGeom prst="rect">
              <a:avLst/>
            </a:prstGeom>
          </p:spPr>
        </p:pic>
        <p:sp>
          <p:nvSpPr>
            <p:cNvPr id="9" name="左大括号 8">
              <a:extLst>
                <a:ext uri="{FF2B5EF4-FFF2-40B4-BE49-F238E27FC236}">
                  <a16:creationId xmlns:a16="http://schemas.microsoft.com/office/drawing/2014/main" id="{25E66B7D-01FE-4B5D-A8AC-A3C528D849FB}"/>
                </a:ext>
              </a:extLst>
            </p:cNvPr>
            <p:cNvSpPr/>
            <p:nvPr/>
          </p:nvSpPr>
          <p:spPr>
            <a:xfrm>
              <a:off x="2946889" y="2635655"/>
              <a:ext cx="187140" cy="2169609"/>
            </a:xfrm>
            <a:prstGeom prst="leftBrace">
              <a:avLst>
                <a:gd name="adj1" fmla="val 8333"/>
                <a:gd name="adj2" fmla="val 50183"/>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A2F39D-D127-49DF-A724-1525F8C781AA}"/>
                </a:ext>
              </a:extLst>
            </p:cNvPr>
            <p:cNvSpPr/>
            <p:nvPr/>
          </p:nvSpPr>
          <p:spPr>
            <a:xfrm>
              <a:off x="473135" y="3535793"/>
              <a:ext cx="2367956" cy="338554"/>
            </a:xfrm>
            <a:prstGeom prst="rect">
              <a:avLst/>
            </a:prstGeom>
          </p:spPr>
          <p:txBody>
            <a:bodyPr wrap="none">
              <a:spAutoFit/>
            </a:bodyPr>
            <a:lstStyle/>
            <a:p>
              <a:r>
                <a:rPr lang="zh-CN" altLang="en-US" sz="1600">
                  <a:solidFill>
                    <a:srgbClr val="4D4D4D"/>
                  </a:solidFill>
                  <a:latin typeface="+mn-ea"/>
                </a:rPr>
                <a:t>以“</a:t>
              </a:r>
              <a:r>
                <a:rPr lang="en-US" altLang="zh-CN" sz="1600">
                  <a:solidFill>
                    <a:srgbClr val="4D4D4D"/>
                  </a:solidFill>
                  <a:latin typeface="+mn-ea"/>
                </a:rPr>
                <a:t>#”</a:t>
              </a:r>
              <a:r>
                <a:rPr lang="zh-CN" altLang="en-US" sz="1600">
                  <a:solidFill>
                    <a:srgbClr val="4D4D4D"/>
                  </a:solidFill>
                  <a:latin typeface="+mn-ea"/>
                </a:rPr>
                <a:t>开头的</a:t>
              </a:r>
              <a:r>
                <a:rPr lang="zh-CN" altLang="en-US" sz="1600">
                  <a:solidFill>
                    <a:srgbClr val="FF0000"/>
                  </a:solidFill>
                  <a:latin typeface="+mn-ea"/>
                </a:rPr>
                <a:t>注释部分</a:t>
              </a:r>
            </a:p>
          </p:txBody>
        </p:sp>
        <p:sp>
          <p:nvSpPr>
            <p:cNvPr id="11" name="左大括号 10">
              <a:extLst>
                <a:ext uri="{FF2B5EF4-FFF2-40B4-BE49-F238E27FC236}">
                  <a16:creationId xmlns:a16="http://schemas.microsoft.com/office/drawing/2014/main" id="{D2B8036C-6923-4CCB-B03C-E70ACD98780D}"/>
                </a:ext>
              </a:extLst>
            </p:cNvPr>
            <p:cNvSpPr/>
            <p:nvPr/>
          </p:nvSpPr>
          <p:spPr>
            <a:xfrm>
              <a:off x="2946889" y="4957902"/>
              <a:ext cx="187140" cy="1356145"/>
            </a:xfrm>
            <a:prstGeom prst="leftBrace">
              <a:avLst>
                <a:gd name="adj1" fmla="val 8333"/>
                <a:gd name="adj2" fmla="val 50183"/>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541AF86-738E-4CFA-9722-E909729E41E7}"/>
                </a:ext>
              </a:extLst>
            </p:cNvPr>
            <p:cNvSpPr/>
            <p:nvPr/>
          </p:nvSpPr>
          <p:spPr>
            <a:xfrm>
              <a:off x="235245" y="5466697"/>
              <a:ext cx="2573140" cy="338554"/>
            </a:xfrm>
            <a:prstGeom prst="rect">
              <a:avLst/>
            </a:prstGeom>
          </p:spPr>
          <p:txBody>
            <a:bodyPr wrap="none">
              <a:spAutoFit/>
            </a:bodyPr>
            <a:lstStyle/>
            <a:p>
              <a:r>
                <a:rPr lang="zh-CN" altLang="en-US" sz="1600">
                  <a:solidFill>
                    <a:srgbClr val="4D4D4D"/>
                  </a:solidFill>
                  <a:latin typeface="+mn-ea"/>
                </a:rPr>
                <a:t>没有“</a:t>
              </a:r>
              <a:r>
                <a:rPr lang="en-US" altLang="zh-CN" sz="1600">
                  <a:solidFill>
                    <a:srgbClr val="4D4D4D"/>
                  </a:solidFill>
                  <a:latin typeface="+mn-ea"/>
                </a:rPr>
                <a:t>#”</a:t>
              </a:r>
              <a:r>
                <a:rPr lang="zh-CN" altLang="en-US" sz="1600">
                  <a:solidFill>
                    <a:srgbClr val="4D4D4D"/>
                  </a:solidFill>
                  <a:latin typeface="+mn-ea"/>
                </a:rPr>
                <a:t>开头的</a:t>
              </a:r>
              <a:r>
                <a:rPr lang="zh-CN" altLang="en-US" sz="1600">
                  <a:solidFill>
                    <a:srgbClr val="FF0000"/>
                  </a:solidFill>
                  <a:latin typeface="+mn-ea"/>
                </a:rPr>
                <a:t>主体部分</a:t>
              </a:r>
            </a:p>
          </p:txBody>
        </p:sp>
      </p:grpSp>
      <p:sp>
        <p:nvSpPr>
          <p:cNvPr id="14" name="矩形 13">
            <a:extLst>
              <a:ext uri="{FF2B5EF4-FFF2-40B4-BE49-F238E27FC236}">
                <a16:creationId xmlns:a16="http://schemas.microsoft.com/office/drawing/2014/main" id="{6A3B803F-8E9C-40CA-B541-C3510771C9FB}"/>
              </a:ext>
            </a:extLst>
          </p:cNvPr>
          <p:cNvSpPr/>
          <p:nvPr/>
        </p:nvSpPr>
        <p:spPr>
          <a:xfrm>
            <a:off x="91251" y="1361275"/>
            <a:ext cx="868058" cy="338554"/>
          </a:xfrm>
          <a:prstGeom prst="rect">
            <a:avLst/>
          </a:prstGeom>
        </p:spPr>
        <p:txBody>
          <a:bodyPr wrap="none">
            <a:spAutoFit/>
          </a:bodyPr>
          <a:lstStyle/>
          <a:p>
            <a:pPr marL="285750" indent="-285750">
              <a:buFont typeface="Wingdings" panose="05000000000000000000" pitchFamily="2" charset="2"/>
              <a:buChar char="Ø"/>
            </a:pPr>
            <a:r>
              <a:rPr lang="en-US" altLang="zh-CN" sz="1600" b="1">
                <a:solidFill>
                  <a:srgbClr val="4D4D4D"/>
                </a:solidFill>
                <a:latin typeface="+mn-ea"/>
              </a:rPr>
              <a:t>VCF</a:t>
            </a:r>
            <a:endParaRPr lang="zh-CN" altLang="en-US" sz="1600" b="1">
              <a:latin typeface="+mn-ea"/>
            </a:endParaRPr>
          </a:p>
        </p:txBody>
      </p:sp>
      <p:pic>
        <p:nvPicPr>
          <p:cNvPr id="15" name="图片 14">
            <a:extLst>
              <a:ext uri="{FF2B5EF4-FFF2-40B4-BE49-F238E27FC236}">
                <a16:creationId xmlns:a16="http://schemas.microsoft.com/office/drawing/2014/main" id="{B83A88A9-4473-49D4-932A-A74684AEA86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45112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表示突变信息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246404F-636F-4B13-A82E-3CBDE03E186C}"/>
              </a:ext>
            </a:extLst>
          </p:cNvPr>
          <p:cNvSpPr/>
          <p:nvPr/>
        </p:nvSpPr>
        <p:spPr>
          <a:xfrm>
            <a:off x="91251" y="1361275"/>
            <a:ext cx="868058" cy="338554"/>
          </a:xfrm>
          <a:prstGeom prst="rect">
            <a:avLst/>
          </a:prstGeom>
        </p:spPr>
        <p:txBody>
          <a:bodyPr wrap="none">
            <a:spAutoFit/>
          </a:bodyPr>
          <a:lstStyle/>
          <a:p>
            <a:pPr marL="285750" indent="-285750">
              <a:buFont typeface="Wingdings" panose="05000000000000000000" pitchFamily="2" charset="2"/>
              <a:buChar char="Ø"/>
            </a:pPr>
            <a:r>
              <a:rPr lang="en-US" altLang="zh-CN" sz="1600" b="1">
                <a:solidFill>
                  <a:srgbClr val="4D4D4D"/>
                </a:solidFill>
                <a:latin typeface="+mn-ea"/>
              </a:rPr>
              <a:t>VCF</a:t>
            </a:r>
            <a:endParaRPr lang="zh-CN" altLang="en-US" sz="1600" b="1">
              <a:latin typeface="+mn-ea"/>
            </a:endParaRPr>
          </a:p>
        </p:txBody>
      </p:sp>
      <p:sp>
        <p:nvSpPr>
          <p:cNvPr id="4" name="矩形 3">
            <a:extLst>
              <a:ext uri="{FF2B5EF4-FFF2-40B4-BE49-F238E27FC236}">
                <a16:creationId xmlns:a16="http://schemas.microsoft.com/office/drawing/2014/main" id="{3BF10C32-94DD-48AB-89EA-D67B04489267}"/>
              </a:ext>
            </a:extLst>
          </p:cNvPr>
          <p:cNvSpPr/>
          <p:nvPr/>
        </p:nvSpPr>
        <p:spPr>
          <a:xfrm>
            <a:off x="562946" y="1892855"/>
            <a:ext cx="11226781" cy="584775"/>
          </a:xfrm>
          <a:prstGeom prst="rect">
            <a:avLst/>
          </a:prstGeom>
        </p:spPr>
        <p:txBody>
          <a:bodyPr wrap="square">
            <a:spAutoFit/>
          </a:bodyPr>
          <a:lstStyle/>
          <a:p>
            <a:pPr marL="285750" indent="-285750">
              <a:buFont typeface="Wingdings" panose="05000000000000000000" pitchFamily="2" charset="2"/>
              <a:buChar char="l"/>
            </a:pPr>
            <a:r>
              <a:rPr lang="zh-CN" altLang="en-US" sz="1600">
                <a:latin typeface="+mn-ea"/>
              </a:rPr>
              <a:t>注释部分有很多对</a:t>
            </a:r>
            <a:r>
              <a:rPr lang="en-US" altLang="zh-CN" sz="1600">
                <a:latin typeface="+mn-ea"/>
              </a:rPr>
              <a:t>VCF</a:t>
            </a:r>
            <a:r>
              <a:rPr lang="zh-CN" altLang="en-US" sz="1600">
                <a:latin typeface="+mn-ea"/>
              </a:rPr>
              <a:t>的介绍信息</a:t>
            </a:r>
            <a:endParaRPr lang="en-US" altLang="zh-CN" sz="1600">
              <a:latin typeface="+mn-ea"/>
            </a:endParaRPr>
          </a:p>
          <a:p>
            <a:pPr marL="285750" indent="-285750">
              <a:buFont typeface="Wingdings" panose="05000000000000000000" pitchFamily="2" charset="2"/>
              <a:buChar char="l"/>
            </a:pPr>
            <a:r>
              <a:rPr lang="zh-CN" altLang="en-US" sz="1600">
                <a:latin typeface="+mn-ea"/>
              </a:rPr>
              <a:t>主体部分包含</a:t>
            </a:r>
            <a:r>
              <a:rPr lang="en-US" altLang="zh-CN" sz="1600">
                <a:latin typeface="+mn-ea"/>
              </a:rPr>
              <a:t>10</a:t>
            </a:r>
            <a:r>
              <a:rPr lang="zh-CN" altLang="en-US" sz="1600">
                <a:latin typeface="+mn-ea"/>
              </a:rPr>
              <a:t>列数据。主题部分每一行代表一个</a:t>
            </a:r>
            <a:r>
              <a:rPr lang="en-US" altLang="zh-CN" sz="1600">
                <a:latin typeface="+mn-ea"/>
              </a:rPr>
              <a:t>variant</a:t>
            </a:r>
            <a:r>
              <a:rPr lang="zh-CN" altLang="en-US" sz="1600">
                <a:latin typeface="+mn-ea"/>
              </a:rPr>
              <a:t>的信息。</a:t>
            </a:r>
            <a:endParaRPr lang="en-US" altLang="zh-CN" sz="1600">
              <a:latin typeface="+mn-ea"/>
            </a:endParaRPr>
          </a:p>
        </p:txBody>
      </p:sp>
      <p:sp>
        <p:nvSpPr>
          <p:cNvPr id="19" name="Rectangle 5">
            <a:extLst>
              <a:ext uri="{FF2B5EF4-FFF2-40B4-BE49-F238E27FC236}">
                <a16:creationId xmlns:a16="http://schemas.microsoft.com/office/drawing/2014/main" id="{AE40F782-617D-436B-9082-AF97093C2C5B}"/>
              </a:ext>
            </a:extLst>
          </p:cNvPr>
          <p:cNvSpPr>
            <a:spLocks noChangeArrowheads="1"/>
          </p:cNvSpPr>
          <p:nvPr/>
        </p:nvSpPr>
        <p:spPr bwMode="auto">
          <a:xfrm>
            <a:off x="959309" y="3155695"/>
            <a:ext cx="11120847"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CHROM ： 参考序列名称</a:t>
            </a:r>
            <a:endParaRPr kumimoji="0" lang="en-US" altLang="zh-CN" sz="1600" b="0" i="0" u="none" strike="noStrike" cap="none" normalizeH="0" baseline="0">
              <a:ln>
                <a:noFill/>
              </a:ln>
              <a:effectLst/>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POS ： variant所在的left-most位置(1-base position)（发生变异的位置的第一个碱基所在的位置）</a:t>
            </a:r>
            <a:endParaRPr kumimoji="0" lang="en-US" altLang="zh-CN" sz="1600" b="0" i="0" u="none" strike="noStrike" cap="none" normalizeH="0" baseline="0">
              <a:ln>
                <a:noFill/>
              </a:ln>
              <a:effectLst/>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ID ： variant的ID。同时对应着dbSNP数据库中的ID，若没有，则默认使用‘.’</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REF ： 参考序列的Allele，（等位碱基，即参考序列该位置的碱基类型及碱基数量）</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ALT ： variant的Allele，</a:t>
            </a:r>
            <a:r>
              <a:rPr kumimoji="0" lang="zh-CN" altLang="zh-CN" sz="1600" b="1" i="0" u="none" strike="noStrike" cap="none" normalizeH="0" baseline="0">
                <a:ln>
                  <a:noFill/>
                </a:ln>
                <a:effectLst/>
                <a:latin typeface="+mn-ea"/>
              </a:rPr>
              <a:t>若有多个，则使用逗号分隔</a:t>
            </a:r>
            <a:r>
              <a:rPr kumimoji="0" lang="zh-CN" altLang="zh-CN" sz="1600" b="0" i="0" u="none" strike="noStrike" cap="none" normalizeH="0" baseline="0">
                <a:ln>
                  <a:noFill/>
                </a:ln>
                <a:effectLst/>
                <a:latin typeface="+mn-ea"/>
              </a:rPr>
              <a:t>，（变异所支持的碱基类型及碱基数量）</a:t>
            </a:r>
            <a:r>
              <a:rPr kumimoji="0" lang="zh-CN" altLang="zh-CN" sz="1600" b="0" i="0" u="none" strike="noStrike" cap="none" normalizeH="0" baseline="0">
                <a:ln>
                  <a:noFill/>
                </a:ln>
                <a:solidFill>
                  <a:srgbClr val="FF0000"/>
                </a:solidFill>
                <a:effectLst/>
                <a:latin typeface="+mn-ea"/>
              </a:rPr>
              <a:t>这里的碱基类型和碱基数量，对于SNP来说是单个碱基类型的编号，而对于Indel来说是指碱基个数的添加或缺失，以及碱基类型的变化</a:t>
            </a:r>
            <a:endParaRPr lang="en-US" altLang="zh-CN" sz="1600">
              <a:solidFill>
                <a:srgbClr val="FF0000"/>
              </a:solidFill>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QUAL ： variants的质量。Phred格式的数值，代表着此位点是</a:t>
            </a:r>
            <a:r>
              <a:rPr kumimoji="0" lang="zh-CN" altLang="zh-CN" sz="1600" b="1" i="0" u="none" strike="noStrike" cap="none" normalizeH="0" baseline="0">
                <a:ln>
                  <a:noFill/>
                </a:ln>
                <a:effectLst/>
                <a:latin typeface="+mn-ea"/>
              </a:rPr>
              <a:t>纯合的概率</a:t>
            </a:r>
            <a:r>
              <a:rPr kumimoji="0" lang="zh-CN" altLang="zh-CN" sz="1600" b="0" i="0" u="none" strike="noStrike" cap="none" normalizeH="0" baseline="0">
                <a:ln>
                  <a:noFill/>
                </a:ln>
                <a:effectLst/>
                <a:latin typeface="+mn-ea"/>
              </a:rPr>
              <a:t>，</a:t>
            </a:r>
            <a:r>
              <a:rPr kumimoji="0" lang="zh-CN" altLang="zh-CN" sz="1600" b="1" i="0" u="none" strike="noStrike" cap="none" normalizeH="0" baseline="0">
                <a:ln>
                  <a:noFill/>
                </a:ln>
                <a:effectLst/>
                <a:latin typeface="+mn-ea"/>
              </a:rPr>
              <a:t>此值越大</a:t>
            </a:r>
            <a:r>
              <a:rPr kumimoji="0" lang="zh-CN" altLang="zh-CN" sz="1600" b="0" i="0" u="none" strike="noStrike" cap="none" normalizeH="0" baseline="0">
                <a:ln>
                  <a:noFill/>
                </a:ln>
                <a:effectLst/>
                <a:latin typeface="+mn-ea"/>
              </a:rPr>
              <a:t>，则概率越低，代表着次位点是</a:t>
            </a:r>
            <a:r>
              <a:rPr kumimoji="0" lang="zh-CN" altLang="zh-CN" sz="1600" b="1" i="0" u="none" strike="noStrike" cap="none" normalizeH="0" baseline="0">
                <a:ln>
                  <a:noFill/>
                </a:ln>
                <a:effectLst/>
                <a:latin typeface="+mn-ea"/>
              </a:rPr>
              <a:t>variants的可能性越大</a:t>
            </a:r>
            <a:r>
              <a:rPr kumimoji="0" lang="zh-CN" altLang="zh-CN" sz="1600" b="0" i="0" u="none" strike="noStrike" cap="none" normalizeH="0" baseline="0">
                <a:ln>
                  <a:noFill/>
                </a:ln>
                <a:effectLst/>
                <a:latin typeface="+mn-ea"/>
              </a:rPr>
              <a:t>。（表示变异碱基的可能性）</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FILTER ： 次位点是否要被过滤掉。</a:t>
            </a:r>
            <a:r>
              <a:rPr kumimoji="0" lang="zh-CN" altLang="zh-CN" sz="1600" b="1" i="0" u="none" strike="noStrike" cap="none" normalizeH="0" baseline="0">
                <a:ln>
                  <a:noFill/>
                </a:ln>
                <a:effectLst/>
                <a:latin typeface="+mn-ea"/>
              </a:rPr>
              <a:t>如果是PASS，则表示此位点可以考虑为variant。</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INFO ： variant的相关信息</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FORMAT ： variants的格式，例如GT:AD:DP:GQ:PL</a:t>
            </a:r>
            <a:endParaRPr lang="en-US" altLang="zh-CN" sz="1600">
              <a:latin typeface="+mn-e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1600" b="0" i="0" u="none" strike="noStrike" cap="none" normalizeH="0" baseline="0">
                <a:ln>
                  <a:noFill/>
                </a:ln>
                <a:effectLst/>
                <a:latin typeface="+mn-ea"/>
              </a:rPr>
              <a:t>SAMPLES ： 各个Sample的值，由BAM文件中的@RG下的SM标签所决定，这些值对应着第9列的各个格式，不同格式的值用冒号分开，每一个sample对应着1列；多个samples则对应着多列，这种情况下列的数多余10列。 </a:t>
            </a:r>
          </a:p>
        </p:txBody>
      </p:sp>
      <p:pic>
        <p:nvPicPr>
          <p:cNvPr id="20" name="图片 19">
            <a:extLst>
              <a:ext uri="{FF2B5EF4-FFF2-40B4-BE49-F238E27FC236}">
                <a16:creationId xmlns:a16="http://schemas.microsoft.com/office/drawing/2014/main" id="{775435D8-8131-4F26-8FBD-E27D0EB3CDC7}"/>
              </a:ext>
            </a:extLst>
          </p:cNvPr>
          <p:cNvPicPr>
            <a:picLocks noChangeAspect="1"/>
          </p:cNvPicPr>
          <p:nvPr/>
        </p:nvPicPr>
        <p:blipFill>
          <a:blip r:embed="rId3"/>
          <a:stretch>
            <a:fillRect/>
          </a:stretch>
        </p:blipFill>
        <p:spPr>
          <a:xfrm>
            <a:off x="959309" y="2579177"/>
            <a:ext cx="10902315" cy="384685"/>
          </a:xfrm>
          <a:prstGeom prst="rect">
            <a:avLst/>
          </a:prstGeom>
          <a:ln>
            <a:solidFill>
              <a:schemeClr val="tx1"/>
            </a:solidFill>
          </a:ln>
        </p:spPr>
      </p:pic>
      <p:sp>
        <p:nvSpPr>
          <p:cNvPr id="21" name="矩形 20">
            <a:extLst>
              <a:ext uri="{FF2B5EF4-FFF2-40B4-BE49-F238E27FC236}">
                <a16:creationId xmlns:a16="http://schemas.microsoft.com/office/drawing/2014/main" id="{68E27BC3-6E64-4059-B8A9-8535A96A1F60}"/>
              </a:ext>
            </a:extLst>
          </p:cNvPr>
          <p:cNvSpPr/>
          <p:nvPr/>
        </p:nvSpPr>
        <p:spPr>
          <a:xfrm>
            <a:off x="5858540" y="2469639"/>
            <a:ext cx="5374151" cy="584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AA5376-917C-4DAA-A094-54BBBD59F092}"/>
              </a:ext>
            </a:extLst>
          </p:cNvPr>
          <p:cNvSpPr/>
          <p:nvPr/>
        </p:nvSpPr>
        <p:spPr>
          <a:xfrm>
            <a:off x="111264" y="5465946"/>
            <a:ext cx="674293" cy="646331"/>
          </a:xfrm>
          <a:prstGeom prst="rect">
            <a:avLst/>
          </a:prstGeom>
          <a:ln>
            <a:noFill/>
          </a:ln>
        </p:spPr>
        <p:txBody>
          <a:bodyPr wrap="square">
            <a:spAutoFit/>
          </a:bodyPr>
          <a:lstStyle/>
          <a:p>
            <a:r>
              <a:rPr lang="zh-CN" altLang="en-US">
                <a:solidFill>
                  <a:srgbClr val="FF0000"/>
                </a:solidFill>
                <a:latin typeface="Lato"/>
              </a:rPr>
              <a:t>重要信息</a:t>
            </a:r>
            <a:endParaRPr lang="zh-CN" altLang="en-US">
              <a:solidFill>
                <a:srgbClr val="FF0000"/>
              </a:solidFill>
            </a:endParaRPr>
          </a:p>
        </p:txBody>
      </p:sp>
      <p:sp>
        <p:nvSpPr>
          <p:cNvPr id="23" name="左大括号 22">
            <a:extLst>
              <a:ext uri="{FF2B5EF4-FFF2-40B4-BE49-F238E27FC236}">
                <a16:creationId xmlns:a16="http://schemas.microsoft.com/office/drawing/2014/main" id="{E64A3AB1-BFD1-46AC-80A0-74F926C7117E}"/>
              </a:ext>
            </a:extLst>
          </p:cNvPr>
          <p:cNvSpPr/>
          <p:nvPr/>
        </p:nvSpPr>
        <p:spPr>
          <a:xfrm>
            <a:off x="765544" y="5496725"/>
            <a:ext cx="287079" cy="5847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31E352E5-ECF4-4541-ACC6-AD5E3A31CB4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409199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表示突变信息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246404F-636F-4B13-A82E-3CBDE03E186C}"/>
              </a:ext>
            </a:extLst>
          </p:cNvPr>
          <p:cNvSpPr/>
          <p:nvPr/>
        </p:nvSpPr>
        <p:spPr>
          <a:xfrm>
            <a:off x="91251" y="1361275"/>
            <a:ext cx="868058" cy="338554"/>
          </a:xfrm>
          <a:prstGeom prst="rect">
            <a:avLst/>
          </a:prstGeom>
        </p:spPr>
        <p:txBody>
          <a:bodyPr wrap="none">
            <a:spAutoFit/>
          </a:bodyPr>
          <a:lstStyle/>
          <a:p>
            <a:pPr marL="285750" indent="-285750">
              <a:buFont typeface="Wingdings" panose="05000000000000000000" pitchFamily="2" charset="2"/>
              <a:buChar char="Ø"/>
            </a:pPr>
            <a:r>
              <a:rPr lang="en-US" altLang="zh-CN" sz="1600" b="1">
                <a:solidFill>
                  <a:srgbClr val="4D4D4D"/>
                </a:solidFill>
                <a:latin typeface="+mn-ea"/>
              </a:rPr>
              <a:t>VCF</a:t>
            </a:r>
            <a:endParaRPr lang="zh-CN" altLang="en-US" sz="1600" b="1">
              <a:latin typeface="+mn-ea"/>
            </a:endParaRPr>
          </a:p>
        </p:txBody>
      </p:sp>
      <p:sp>
        <p:nvSpPr>
          <p:cNvPr id="4" name="矩形 3">
            <a:extLst>
              <a:ext uri="{FF2B5EF4-FFF2-40B4-BE49-F238E27FC236}">
                <a16:creationId xmlns:a16="http://schemas.microsoft.com/office/drawing/2014/main" id="{3BF10C32-94DD-48AB-89EA-D67B04489267}"/>
              </a:ext>
            </a:extLst>
          </p:cNvPr>
          <p:cNvSpPr/>
          <p:nvPr/>
        </p:nvSpPr>
        <p:spPr>
          <a:xfrm>
            <a:off x="562946" y="1892855"/>
            <a:ext cx="11226781" cy="615553"/>
          </a:xfrm>
          <a:prstGeom prst="rect">
            <a:avLst/>
          </a:prstGeom>
        </p:spPr>
        <p:txBody>
          <a:bodyPr wrap="square">
            <a:spAutoFit/>
          </a:bodyPr>
          <a:lstStyle/>
          <a:p>
            <a:pPr marL="285750" indent="-285750">
              <a:buFont typeface="Wingdings" panose="05000000000000000000" pitchFamily="2" charset="2"/>
              <a:buChar char="l"/>
            </a:pPr>
            <a:r>
              <a:rPr lang="en-US" altLang="zh-CN">
                <a:solidFill>
                  <a:srgbClr val="FF0000"/>
                </a:solidFill>
              </a:rPr>
              <a:t>FORMAT</a:t>
            </a:r>
            <a:r>
              <a:rPr lang="zh-CN" altLang="en-US"/>
              <a:t>和</a:t>
            </a:r>
            <a:r>
              <a:rPr lang="zh-CN" altLang="en-US">
                <a:solidFill>
                  <a:srgbClr val="FF0000"/>
                </a:solidFill>
              </a:rPr>
              <a:t>最后一列</a:t>
            </a:r>
            <a:endParaRPr lang="en-US" altLang="zh-CN">
              <a:solidFill>
                <a:srgbClr val="FF0000"/>
              </a:solidFill>
            </a:endParaRPr>
          </a:p>
          <a:p>
            <a:pPr lvl="1"/>
            <a:r>
              <a:rPr lang="zh-CN" altLang="en-US" sz="1600">
                <a:latin typeface="+mn-ea"/>
              </a:rPr>
              <a:t>两者和一起基因型信息，前者为格式，后者为对应的数据</a:t>
            </a:r>
            <a:endParaRPr lang="en-US" altLang="zh-CN" sz="1600">
              <a:latin typeface="+mn-ea"/>
            </a:endParaRPr>
          </a:p>
        </p:txBody>
      </p:sp>
      <p:grpSp>
        <p:nvGrpSpPr>
          <p:cNvPr id="11" name="组合 10">
            <a:extLst>
              <a:ext uri="{FF2B5EF4-FFF2-40B4-BE49-F238E27FC236}">
                <a16:creationId xmlns:a16="http://schemas.microsoft.com/office/drawing/2014/main" id="{59EAF38D-2DEA-441B-AA42-27ADC207F1D3}"/>
              </a:ext>
            </a:extLst>
          </p:cNvPr>
          <p:cNvGrpSpPr/>
          <p:nvPr/>
        </p:nvGrpSpPr>
        <p:grpSpPr>
          <a:xfrm>
            <a:off x="887412" y="2175858"/>
            <a:ext cx="10902315" cy="911448"/>
            <a:chOff x="887412" y="2303159"/>
            <a:chExt cx="10902315" cy="911448"/>
          </a:xfrm>
        </p:grpSpPr>
        <p:pic>
          <p:nvPicPr>
            <p:cNvPr id="20" name="图片 19">
              <a:extLst>
                <a:ext uri="{FF2B5EF4-FFF2-40B4-BE49-F238E27FC236}">
                  <a16:creationId xmlns:a16="http://schemas.microsoft.com/office/drawing/2014/main" id="{775435D8-8131-4F26-8FBD-E27D0EB3CDC7}"/>
                </a:ext>
              </a:extLst>
            </p:cNvPr>
            <p:cNvPicPr>
              <a:picLocks noChangeAspect="1"/>
            </p:cNvPicPr>
            <p:nvPr/>
          </p:nvPicPr>
          <p:blipFill>
            <a:blip r:embed="rId3"/>
            <a:stretch>
              <a:fillRect/>
            </a:stretch>
          </p:blipFill>
          <p:spPr>
            <a:xfrm>
              <a:off x="887412" y="2829922"/>
              <a:ext cx="10902315" cy="384685"/>
            </a:xfrm>
            <a:prstGeom prst="rect">
              <a:avLst/>
            </a:prstGeom>
            <a:ln>
              <a:solidFill>
                <a:schemeClr val="tx1"/>
              </a:solidFill>
            </a:ln>
          </p:spPr>
        </p:pic>
        <p:cxnSp>
          <p:nvCxnSpPr>
            <p:cNvPr id="9" name="直接箭头连接符 8">
              <a:extLst>
                <a:ext uri="{FF2B5EF4-FFF2-40B4-BE49-F238E27FC236}">
                  <a16:creationId xmlns:a16="http://schemas.microsoft.com/office/drawing/2014/main" id="{FFA50168-C49F-4441-ABA4-787D52E4FE2F}"/>
                </a:ext>
              </a:extLst>
            </p:cNvPr>
            <p:cNvCxnSpPr>
              <a:cxnSpLocks/>
            </p:cNvCxnSpPr>
            <p:nvPr/>
          </p:nvCxnSpPr>
          <p:spPr>
            <a:xfrm>
              <a:off x="8484781" y="2303159"/>
              <a:ext cx="0" cy="410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AA3639B-3B98-4C1B-96BC-60F2B12BAFC2}"/>
                </a:ext>
              </a:extLst>
            </p:cNvPr>
            <p:cNvCxnSpPr>
              <a:cxnSpLocks/>
            </p:cNvCxnSpPr>
            <p:nvPr/>
          </p:nvCxnSpPr>
          <p:spPr>
            <a:xfrm>
              <a:off x="10061944" y="2303159"/>
              <a:ext cx="0" cy="410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B92DF8AF-72AC-44A3-8503-5EC531E24379}"/>
              </a:ext>
            </a:extLst>
          </p:cNvPr>
          <p:cNvSpPr/>
          <p:nvPr/>
        </p:nvSpPr>
        <p:spPr>
          <a:xfrm>
            <a:off x="353238" y="3429000"/>
            <a:ext cx="11646195" cy="2800767"/>
          </a:xfrm>
          <a:prstGeom prst="rect">
            <a:avLst/>
          </a:prstGeom>
        </p:spPr>
        <p:txBody>
          <a:bodyPr wrap="square">
            <a:spAutoFit/>
          </a:bodyPr>
          <a:lstStyle/>
          <a:p>
            <a:pPr marL="285750" indent="-285750">
              <a:buFont typeface="Arial" panose="020B0604020202020204" pitchFamily="34" charset="0"/>
              <a:buChar char="•"/>
            </a:pPr>
            <a:r>
              <a:rPr lang="en-US" altLang="zh-CN" sz="1600" b="1">
                <a:solidFill>
                  <a:srgbClr val="555555"/>
                </a:solidFill>
                <a:latin typeface="+mn-ea"/>
              </a:rPr>
              <a:t>GT</a:t>
            </a:r>
            <a:r>
              <a:rPr lang="zh-CN" altLang="en-US" sz="1600">
                <a:solidFill>
                  <a:srgbClr val="555555"/>
                </a:solidFill>
                <a:latin typeface="+mn-ea"/>
              </a:rPr>
              <a:t>：表示样品的基因型，对于二倍体生物，</a:t>
            </a:r>
            <a:r>
              <a:rPr lang="en-US" altLang="zh-CN" sz="1600">
                <a:solidFill>
                  <a:srgbClr val="555555"/>
                </a:solidFill>
                <a:latin typeface="+mn-ea"/>
              </a:rPr>
              <a:t>GT</a:t>
            </a:r>
            <a:r>
              <a:rPr lang="zh-CN" altLang="en-US" sz="1600">
                <a:solidFill>
                  <a:srgbClr val="555555"/>
                </a:solidFill>
                <a:latin typeface="+mn-ea"/>
              </a:rPr>
              <a:t>值表示的是样本在这个位点所携带的两个等位基因。</a:t>
            </a:r>
            <a:r>
              <a:rPr lang="en-US" altLang="zh-CN" sz="1600">
                <a:solidFill>
                  <a:srgbClr val="555555"/>
                </a:solidFill>
                <a:latin typeface="+mn-ea"/>
              </a:rPr>
              <a:t>0</a:t>
            </a:r>
            <a:r>
              <a:rPr lang="zh-CN" altLang="en-US" sz="1600">
                <a:solidFill>
                  <a:srgbClr val="555555"/>
                </a:solidFill>
                <a:latin typeface="+mn-ea"/>
              </a:rPr>
              <a:t>表示跟</a:t>
            </a:r>
            <a:r>
              <a:rPr lang="en-US" altLang="zh-CN" sz="1600">
                <a:solidFill>
                  <a:srgbClr val="555555"/>
                </a:solidFill>
                <a:latin typeface="+mn-ea"/>
              </a:rPr>
              <a:t>REF</a:t>
            </a:r>
            <a:r>
              <a:rPr lang="zh-CN" altLang="en-US" sz="1600">
                <a:solidFill>
                  <a:srgbClr val="555555"/>
                </a:solidFill>
                <a:latin typeface="+mn-ea"/>
              </a:rPr>
              <a:t>一样，</a:t>
            </a:r>
            <a:r>
              <a:rPr lang="en-US" altLang="zh-CN" sz="1600">
                <a:solidFill>
                  <a:srgbClr val="555555"/>
                </a:solidFill>
                <a:latin typeface="+mn-ea"/>
              </a:rPr>
              <a:t>1</a:t>
            </a:r>
            <a:r>
              <a:rPr lang="zh-CN" altLang="en-US" sz="1600">
                <a:solidFill>
                  <a:srgbClr val="555555"/>
                </a:solidFill>
                <a:latin typeface="+mn-ea"/>
              </a:rPr>
              <a:t>表示跟</a:t>
            </a:r>
            <a:r>
              <a:rPr lang="en-US" altLang="zh-CN" sz="1600">
                <a:solidFill>
                  <a:srgbClr val="555555"/>
                </a:solidFill>
                <a:latin typeface="+mn-ea"/>
              </a:rPr>
              <a:t>ALT</a:t>
            </a:r>
            <a:r>
              <a:rPr lang="zh-CN" altLang="en-US" sz="1600">
                <a:solidFill>
                  <a:srgbClr val="555555"/>
                </a:solidFill>
                <a:latin typeface="+mn-ea"/>
              </a:rPr>
              <a:t>一样，</a:t>
            </a:r>
            <a:r>
              <a:rPr lang="en-US" altLang="zh-CN" sz="1600">
                <a:solidFill>
                  <a:srgbClr val="555555"/>
                </a:solidFill>
                <a:latin typeface="+mn-ea"/>
              </a:rPr>
              <a:t>2</a:t>
            </a:r>
            <a:r>
              <a:rPr lang="zh-CN" altLang="en-US" sz="1600">
                <a:solidFill>
                  <a:srgbClr val="555555"/>
                </a:solidFill>
                <a:latin typeface="+mn-ea"/>
              </a:rPr>
              <a:t>表示有第二个</a:t>
            </a:r>
            <a:r>
              <a:rPr lang="en-US" altLang="zh-CN" sz="1600">
                <a:solidFill>
                  <a:srgbClr val="555555"/>
                </a:solidFill>
                <a:latin typeface="+mn-ea"/>
              </a:rPr>
              <a:t>ALT</a:t>
            </a:r>
            <a:r>
              <a:rPr lang="zh-CN" altLang="en-US" sz="1600">
                <a:solidFill>
                  <a:srgbClr val="555555"/>
                </a:solidFill>
                <a:latin typeface="+mn-ea"/>
              </a:rPr>
              <a:t>；当只有一个</a:t>
            </a:r>
            <a:r>
              <a:rPr lang="en-US" altLang="zh-CN" sz="1600">
                <a:solidFill>
                  <a:srgbClr val="555555"/>
                </a:solidFill>
                <a:latin typeface="+mn-ea"/>
              </a:rPr>
              <a:t>ALT</a:t>
            </a:r>
            <a:r>
              <a:rPr lang="zh-CN" altLang="en-US" sz="1600">
                <a:solidFill>
                  <a:srgbClr val="555555"/>
                </a:solidFill>
                <a:latin typeface="+mn-ea"/>
              </a:rPr>
              <a:t>等位基因时：</a:t>
            </a:r>
            <a:r>
              <a:rPr lang="en-US" altLang="zh-CN" sz="1600">
                <a:solidFill>
                  <a:srgbClr val="555555"/>
                </a:solidFill>
                <a:latin typeface="+mn-ea"/>
              </a:rPr>
              <a:t>0/0</a:t>
            </a:r>
            <a:r>
              <a:rPr lang="zh-CN" altLang="en-US" sz="1600">
                <a:solidFill>
                  <a:srgbClr val="555555"/>
                </a:solidFill>
                <a:latin typeface="+mn-ea"/>
              </a:rPr>
              <a:t>表示纯合子并跟</a:t>
            </a:r>
            <a:r>
              <a:rPr lang="en-US" altLang="zh-CN" sz="1600">
                <a:solidFill>
                  <a:srgbClr val="555555"/>
                </a:solidFill>
                <a:latin typeface="+mn-ea"/>
              </a:rPr>
              <a:t>REF</a:t>
            </a:r>
            <a:r>
              <a:rPr lang="zh-CN" altLang="en-US" sz="1600">
                <a:solidFill>
                  <a:srgbClr val="555555"/>
                </a:solidFill>
                <a:latin typeface="+mn-ea"/>
              </a:rPr>
              <a:t>一致；</a:t>
            </a:r>
            <a:r>
              <a:rPr lang="en-US" altLang="zh-CN" sz="1600">
                <a:solidFill>
                  <a:srgbClr val="555555"/>
                </a:solidFill>
                <a:latin typeface="+mn-ea"/>
              </a:rPr>
              <a:t>0/1</a:t>
            </a:r>
            <a:r>
              <a:rPr lang="zh-CN" altLang="en-US" sz="1600">
                <a:solidFill>
                  <a:srgbClr val="555555"/>
                </a:solidFill>
                <a:latin typeface="+mn-ea"/>
              </a:rPr>
              <a:t>表示杂合子，有两个</a:t>
            </a:r>
            <a:r>
              <a:rPr lang="en-US" altLang="zh-CN" sz="1600">
                <a:solidFill>
                  <a:srgbClr val="555555"/>
                </a:solidFill>
                <a:latin typeface="+mn-ea"/>
              </a:rPr>
              <a:t>allele</a:t>
            </a:r>
            <a:r>
              <a:rPr lang="zh-CN" altLang="en-US" sz="1600">
                <a:solidFill>
                  <a:srgbClr val="555555"/>
                </a:solidFill>
                <a:latin typeface="+mn-ea"/>
              </a:rPr>
              <a:t>，一个是</a:t>
            </a:r>
            <a:r>
              <a:rPr lang="en-US" altLang="zh-CN" sz="1600">
                <a:solidFill>
                  <a:srgbClr val="555555"/>
                </a:solidFill>
                <a:latin typeface="+mn-ea"/>
              </a:rPr>
              <a:t>ALT</a:t>
            </a:r>
            <a:r>
              <a:rPr lang="zh-CN" altLang="en-US" sz="1600">
                <a:solidFill>
                  <a:srgbClr val="555555"/>
                </a:solidFill>
                <a:latin typeface="+mn-ea"/>
              </a:rPr>
              <a:t>，另一个是</a:t>
            </a:r>
            <a:r>
              <a:rPr lang="en-US" altLang="zh-CN" sz="1600">
                <a:solidFill>
                  <a:srgbClr val="555555"/>
                </a:solidFill>
                <a:latin typeface="+mn-ea"/>
              </a:rPr>
              <a:t>REF</a:t>
            </a:r>
            <a:r>
              <a:rPr lang="zh-CN" altLang="en-US" sz="1600">
                <a:solidFill>
                  <a:srgbClr val="555555"/>
                </a:solidFill>
                <a:latin typeface="+mn-ea"/>
              </a:rPr>
              <a:t>；</a:t>
            </a:r>
            <a:r>
              <a:rPr lang="en-US" altLang="zh-CN" sz="1600">
                <a:solidFill>
                  <a:srgbClr val="555555"/>
                </a:solidFill>
                <a:latin typeface="+mn-ea"/>
              </a:rPr>
              <a:t>1/1</a:t>
            </a:r>
            <a:r>
              <a:rPr lang="zh-CN" altLang="en-US" sz="1600">
                <a:solidFill>
                  <a:srgbClr val="555555"/>
                </a:solidFill>
                <a:latin typeface="+mn-ea"/>
              </a:rPr>
              <a:t>表示纯合子并都为</a:t>
            </a:r>
            <a:r>
              <a:rPr lang="en-US" altLang="zh-CN" sz="1600">
                <a:solidFill>
                  <a:srgbClr val="555555"/>
                </a:solidFill>
                <a:latin typeface="+mn-ea"/>
              </a:rPr>
              <a:t>ALT</a:t>
            </a:r>
          </a:p>
          <a:p>
            <a:pPr marL="285750" indent="-285750">
              <a:buFont typeface="Arial" panose="020B0604020202020204" pitchFamily="34" charset="0"/>
              <a:buChar char="•"/>
            </a:pPr>
            <a:r>
              <a:rPr lang="en-US" altLang="zh-CN" sz="1600" b="1">
                <a:solidFill>
                  <a:srgbClr val="555555"/>
                </a:solidFill>
                <a:latin typeface="+mn-ea"/>
              </a:rPr>
              <a:t>AD</a:t>
            </a:r>
            <a:r>
              <a:rPr lang="zh-CN" altLang="en-US" sz="1600">
                <a:solidFill>
                  <a:srgbClr val="555555"/>
                </a:solidFill>
                <a:latin typeface="+mn-ea"/>
              </a:rPr>
              <a:t>：两个以逗号分隔的值，分别表示覆盖到</a:t>
            </a:r>
            <a:r>
              <a:rPr lang="en-US" altLang="zh-CN" sz="1600">
                <a:solidFill>
                  <a:srgbClr val="555555"/>
                </a:solidFill>
                <a:latin typeface="+mn-ea"/>
              </a:rPr>
              <a:t>REF</a:t>
            </a:r>
            <a:r>
              <a:rPr lang="zh-CN" altLang="en-US" sz="1600">
                <a:solidFill>
                  <a:srgbClr val="555555"/>
                </a:solidFill>
                <a:latin typeface="+mn-ea"/>
              </a:rPr>
              <a:t>和</a:t>
            </a:r>
            <a:r>
              <a:rPr lang="en-US" altLang="zh-CN" sz="1600">
                <a:solidFill>
                  <a:srgbClr val="555555"/>
                </a:solidFill>
                <a:latin typeface="+mn-ea"/>
              </a:rPr>
              <a:t>ALT</a:t>
            </a:r>
            <a:r>
              <a:rPr lang="zh-CN" altLang="en-US" sz="1600">
                <a:solidFill>
                  <a:srgbClr val="555555"/>
                </a:solidFill>
                <a:latin typeface="+mn-ea"/>
              </a:rPr>
              <a:t>碱基的</a:t>
            </a:r>
            <a:r>
              <a:rPr lang="en-US" altLang="zh-CN" sz="1600">
                <a:solidFill>
                  <a:srgbClr val="555555"/>
                </a:solidFill>
                <a:latin typeface="+mn-ea"/>
              </a:rPr>
              <a:t>reads</a:t>
            </a:r>
            <a:r>
              <a:rPr lang="zh-CN" altLang="en-US" sz="1600">
                <a:solidFill>
                  <a:srgbClr val="555555"/>
                </a:solidFill>
                <a:latin typeface="+mn-ea"/>
              </a:rPr>
              <a:t>数，也就是</a:t>
            </a:r>
            <a:r>
              <a:rPr lang="en-US" altLang="zh-CN" sz="1600">
                <a:solidFill>
                  <a:srgbClr val="555555"/>
                </a:solidFill>
                <a:latin typeface="+mn-ea"/>
              </a:rPr>
              <a:t>REF</a:t>
            </a:r>
            <a:r>
              <a:rPr lang="zh-CN" altLang="en-US" sz="1600">
                <a:solidFill>
                  <a:srgbClr val="555555"/>
                </a:solidFill>
                <a:latin typeface="+mn-ea"/>
              </a:rPr>
              <a:t>和</a:t>
            </a:r>
            <a:r>
              <a:rPr lang="en-US" altLang="zh-CN" sz="1600">
                <a:solidFill>
                  <a:srgbClr val="555555"/>
                </a:solidFill>
                <a:latin typeface="+mn-ea"/>
              </a:rPr>
              <a:t>ALT</a:t>
            </a:r>
            <a:r>
              <a:rPr lang="zh-CN" altLang="en-US" sz="1600">
                <a:solidFill>
                  <a:srgbClr val="555555"/>
                </a:solidFill>
                <a:latin typeface="+mn-ea"/>
              </a:rPr>
              <a:t>对应的测序深度</a:t>
            </a:r>
          </a:p>
          <a:p>
            <a:pPr marL="285750" indent="-285750">
              <a:buFont typeface="Arial" panose="020B0604020202020204" pitchFamily="34" charset="0"/>
              <a:buChar char="•"/>
            </a:pPr>
            <a:r>
              <a:rPr lang="en-US" altLang="zh-CN" sz="1600" b="1">
                <a:solidFill>
                  <a:srgbClr val="555555"/>
                </a:solidFill>
                <a:latin typeface="+mn-ea"/>
              </a:rPr>
              <a:t>DP</a:t>
            </a:r>
            <a:r>
              <a:rPr lang="zh-CN" altLang="en-US" sz="1600">
                <a:solidFill>
                  <a:srgbClr val="555555"/>
                </a:solidFill>
                <a:latin typeface="+mn-ea"/>
              </a:rPr>
              <a:t>：表示覆盖在这个位点的总</a:t>
            </a:r>
            <a:r>
              <a:rPr lang="en-US" altLang="zh-CN" sz="1600">
                <a:solidFill>
                  <a:srgbClr val="555555"/>
                </a:solidFill>
                <a:latin typeface="+mn-ea"/>
              </a:rPr>
              <a:t>reads</a:t>
            </a:r>
            <a:r>
              <a:rPr lang="zh-CN" altLang="en-US" sz="1600">
                <a:solidFill>
                  <a:srgbClr val="555555"/>
                </a:solidFill>
                <a:latin typeface="+mn-ea"/>
              </a:rPr>
              <a:t>数，也就是这个位点的测序深度（并不是指具体有多少个</a:t>
            </a:r>
            <a:r>
              <a:rPr lang="en-US" altLang="zh-CN" sz="1600">
                <a:solidFill>
                  <a:srgbClr val="555555"/>
                </a:solidFill>
                <a:latin typeface="+mn-ea"/>
              </a:rPr>
              <a:t>reads</a:t>
            </a:r>
            <a:r>
              <a:rPr lang="zh-CN" altLang="en-US" sz="1600">
                <a:solidFill>
                  <a:srgbClr val="555555"/>
                </a:solidFill>
                <a:latin typeface="+mn-ea"/>
              </a:rPr>
              <a:t>数量，而是大概满足一定质量值要求的</a:t>
            </a:r>
            <a:r>
              <a:rPr lang="en-US" altLang="zh-CN" sz="1600">
                <a:solidFill>
                  <a:srgbClr val="555555"/>
                </a:solidFill>
                <a:latin typeface="+mn-ea"/>
              </a:rPr>
              <a:t>reads</a:t>
            </a:r>
            <a:r>
              <a:rPr lang="zh-CN" altLang="en-US" sz="1600">
                <a:solidFill>
                  <a:srgbClr val="555555"/>
                </a:solidFill>
                <a:latin typeface="+mn-ea"/>
              </a:rPr>
              <a:t>数）</a:t>
            </a:r>
            <a:endParaRPr lang="en-US" altLang="zh-CN" sz="1600">
              <a:solidFill>
                <a:srgbClr val="555555"/>
              </a:solidFill>
              <a:latin typeface="+mn-ea"/>
            </a:endParaRPr>
          </a:p>
          <a:p>
            <a:pPr marL="285750" indent="-285750">
              <a:buFont typeface="Arial" panose="020B0604020202020204" pitchFamily="34" charset="0"/>
              <a:buChar char="•"/>
            </a:pPr>
            <a:r>
              <a:rPr lang="en-US" altLang="zh-CN" sz="1600" b="1">
                <a:solidFill>
                  <a:srgbClr val="555555"/>
                </a:solidFill>
                <a:latin typeface="+mn-ea"/>
              </a:rPr>
              <a:t>GQ</a:t>
            </a:r>
            <a:r>
              <a:rPr lang="zh-CN" altLang="en-US" sz="1600">
                <a:solidFill>
                  <a:srgbClr val="555555"/>
                </a:solidFill>
                <a:latin typeface="+mn-ea"/>
              </a:rPr>
              <a:t>：表示基因型的质量值，</a:t>
            </a:r>
            <a:r>
              <a:rPr lang="en-US" altLang="zh-CN" sz="1600" err="1">
                <a:solidFill>
                  <a:srgbClr val="555555"/>
                </a:solidFill>
                <a:latin typeface="+mn-ea"/>
              </a:rPr>
              <a:t>Phred</a:t>
            </a:r>
            <a:r>
              <a:rPr lang="zh-CN" altLang="en-US" sz="1600">
                <a:solidFill>
                  <a:srgbClr val="555555"/>
                </a:solidFill>
                <a:latin typeface="+mn-ea"/>
              </a:rPr>
              <a:t>格式</a:t>
            </a:r>
            <a:r>
              <a:rPr lang="en-US" altLang="zh-CN" sz="1600">
                <a:solidFill>
                  <a:srgbClr val="555555"/>
                </a:solidFill>
                <a:latin typeface="+mn-ea"/>
              </a:rPr>
              <a:t>(</a:t>
            </a:r>
            <a:r>
              <a:rPr lang="en-US" altLang="zh-CN" sz="1600" err="1">
                <a:solidFill>
                  <a:srgbClr val="555555"/>
                </a:solidFill>
                <a:latin typeface="+mn-ea"/>
              </a:rPr>
              <a:t>Phred_scaled</a:t>
            </a:r>
            <a:r>
              <a:rPr lang="en-US" altLang="zh-CN" sz="1600">
                <a:solidFill>
                  <a:srgbClr val="555555"/>
                </a:solidFill>
                <a:latin typeface="+mn-ea"/>
              </a:rPr>
              <a:t>)</a:t>
            </a:r>
            <a:r>
              <a:rPr lang="zh-CN" altLang="en-US" sz="1600">
                <a:solidFill>
                  <a:srgbClr val="555555"/>
                </a:solidFill>
                <a:latin typeface="+mn-ea"/>
              </a:rPr>
              <a:t>的质量值，</a:t>
            </a:r>
            <a:r>
              <a:rPr lang="en-US" altLang="zh-CN" sz="1600" err="1">
                <a:solidFill>
                  <a:srgbClr val="555555"/>
                </a:solidFill>
                <a:latin typeface="+mn-ea"/>
              </a:rPr>
              <a:t>Phred</a:t>
            </a:r>
            <a:r>
              <a:rPr lang="zh-CN" altLang="en-US" sz="1600">
                <a:solidFill>
                  <a:srgbClr val="555555"/>
                </a:solidFill>
                <a:latin typeface="+mn-ea"/>
              </a:rPr>
              <a:t>值 </a:t>
            </a:r>
            <a:r>
              <a:rPr lang="en-US" altLang="zh-CN" sz="1600">
                <a:solidFill>
                  <a:srgbClr val="555555"/>
                </a:solidFill>
                <a:latin typeface="+mn-ea"/>
              </a:rPr>
              <a:t>= -10 * log (1-p) p</a:t>
            </a:r>
            <a:r>
              <a:rPr lang="zh-CN" altLang="en-US" sz="1600">
                <a:solidFill>
                  <a:srgbClr val="555555"/>
                </a:solidFill>
                <a:latin typeface="+mn-ea"/>
              </a:rPr>
              <a:t>为基因型存在的概率，表示该位点基因型存在的可能性。</a:t>
            </a:r>
          </a:p>
          <a:p>
            <a:pPr marL="285750" indent="-285750">
              <a:buFont typeface="Arial" panose="020B0604020202020204" pitchFamily="34" charset="0"/>
              <a:buChar char="•"/>
            </a:pPr>
            <a:r>
              <a:rPr lang="en-US" altLang="zh-CN" sz="1600" b="1">
                <a:solidFill>
                  <a:srgbClr val="555555"/>
                </a:solidFill>
                <a:latin typeface="+mn-ea"/>
              </a:rPr>
              <a:t>PL</a:t>
            </a:r>
            <a:r>
              <a:rPr lang="zh-CN" altLang="en-US" sz="1600">
                <a:solidFill>
                  <a:srgbClr val="555555"/>
                </a:solidFill>
                <a:latin typeface="+mn-ea"/>
              </a:rPr>
              <a:t>：三个逗号分隔的值，分别对应该位点的三个基因型</a:t>
            </a:r>
            <a:r>
              <a:rPr lang="en-US" altLang="zh-CN" sz="1600">
                <a:solidFill>
                  <a:srgbClr val="555555"/>
                </a:solidFill>
                <a:latin typeface="+mn-ea"/>
              </a:rPr>
              <a:t>0/0</a:t>
            </a:r>
            <a:r>
              <a:rPr lang="zh-CN" altLang="en-US" sz="1600">
                <a:solidFill>
                  <a:srgbClr val="555555"/>
                </a:solidFill>
                <a:latin typeface="+mn-ea"/>
              </a:rPr>
              <a:t>，</a:t>
            </a:r>
            <a:r>
              <a:rPr lang="en-US" altLang="zh-CN" sz="1600">
                <a:solidFill>
                  <a:srgbClr val="555555"/>
                </a:solidFill>
                <a:latin typeface="+mn-ea"/>
              </a:rPr>
              <a:t>0/1</a:t>
            </a:r>
            <a:r>
              <a:rPr lang="zh-CN" altLang="en-US" sz="1600">
                <a:solidFill>
                  <a:srgbClr val="555555"/>
                </a:solidFill>
                <a:latin typeface="+mn-ea"/>
              </a:rPr>
              <a:t>，</a:t>
            </a:r>
            <a:r>
              <a:rPr lang="en-US" altLang="zh-CN" sz="1600">
                <a:solidFill>
                  <a:srgbClr val="555555"/>
                </a:solidFill>
                <a:latin typeface="+mn-ea"/>
              </a:rPr>
              <a:t>1/1</a:t>
            </a:r>
            <a:r>
              <a:rPr lang="zh-CN" altLang="en-US" sz="1600">
                <a:solidFill>
                  <a:srgbClr val="555555"/>
                </a:solidFill>
                <a:latin typeface="+mn-ea"/>
              </a:rPr>
              <a:t>的没经过先验的标准化</a:t>
            </a:r>
            <a:r>
              <a:rPr lang="en-US" altLang="zh-CN" sz="1600" err="1">
                <a:solidFill>
                  <a:srgbClr val="555555"/>
                </a:solidFill>
                <a:latin typeface="+mn-ea"/>
              </a:rPr>
              <a:t>Phred</a:t>
            </a:r>
            <a:r>
              <a:rPr lang="en-US" altLang="zh-CN" sz="1600">
                <a:solidFill>
                  <a:srgbClr val="555555"/>
                </a:solidFill>
                <a:latin typeface="+mn-ea"/>
              </a:rPr>
              <a:t>-scaled</a:t>
            </a:r>
            <a:r>
              <a:rPr lang="zh-CN" altLang="en-US" sz="1600">
                <a:solidFill>
                  <a:srgbClr val="555555"/>
                </a:solidFill>
                <a:latin typeface="+mn-ea"/>
              </a:rPr>
              <a:t>似然值（</a:t>
            </a:r>
            <a:r>
              <a:rPr lang="en-US" altLang="zh-CN" sz="1600">
                <a:solidFill>
                  <a:srgbClr val="555555"/>
                </a:solidFill>
                <a:latin typeface="+mn-ea"/>
              </a:rPr>
              <a:t>L</a:t>
            </a:r>
            <a:r>
              <a:rPr lang="zh-CN" altLang="en-US" sz="1600">
                <a:solidFill>
                  <a:srgbClr val="555555"/>
                </a:solidFill>
                <a:latin typeface="+mn-ea"/>
              </a:rPr>
              <a:t>），</a:t>
            </a:r>
            <a:r>
              <a:rPr lang="en-US" altLang="zh-CN" sz="1600">
                <a:solidFill>
                  <a:srgbClr val="555555"/>
                </a:solidFill>
                <a:latin typeface="+mn-ea"/>
              </a:rPr>
              <a:t>L=-10lgP</a:t>
            </a:r>
            <a:r>
              <a:rPr lang="zh-CN" altLang="en-US" sz="1600">
                <a:solidFill>
                  <a:srgbClr val="555555"/>
                </a:solidFill>
                <a:latin typeface="+mn-ea"/>
              </a:rPr>
              <a:t>，</a:t>
            </a:r>
            <a:r>
              <a:rPr lang="en-US" altLang="zh-CN" sz="1600">
                <a:solidFill>
                  <a:srgbClr val="555555"/>
                </a:solidFill>
                <a:latin typeface="+mn-ea"/>
              </a:rPr>
              <a:t>P</a:t>
            </a:r>
            <a:r>
              <a:rPr lang="zh-CN" altLang="en-US" sz="1600">
                <a:solidFill>
                  <a:srgbClr val="555555"/>
                </a:solidFill>
                <a:latin typeface="+mn-ea"/>
              </a:rPr>
              <a:t>为支持该基因型的概率，</a:t>
            </a:r>
            <a:r>
              <a:rPr lang="en-US" altLang="zh-CN" sz="1600">
                <a:solidFill>
                  <a:srgbClr val="555555"/>
                </a:solidFill>
                <a:latin typeface="+mn-ea"/>
              </a:rPr>
              <a:t>3</a:t>
            </a:r>
            <a:r>
              <a:rPr lang="zh-CN" altLang="en-US" sz="1600">
                <a:solidFill>
                  <a:srgbClr val="555555"/>
                </a:solidFill>
                <a:latin typeface="+mn-ea"/>
              </a:rPr>
              <a:t>个概率总和为</a:t>
            </a:r>
            <a:r>
              <a:rPr lang="en-US" altLang="zh-CN" sz="1600">
                <a:solidFill>
                  <a:srgbClr val="555555"/>
                </a:solidFill>
                <a:latin typeface="+mn-ea"/>
              </a:rPr>
              <a:t>1</a:t>
            </a:r>
            <a:r>
              <a:rPr lang="zh-CN" altLang="en-US" sz="1600">
                <a:solidFill>
                  <a:srgbClr val="555555"/>
                </a:solidFill>
                <a:latin typeface="+mn-ea"/>
              </a:rPr>
              <a:t>；因此，</a:t>
            </a:r>
            <a:r>
              <a:rPr lang="en-US" altLang="zh-CN" sz="1600">
                <a:solidFill>
                  <a:srgbClr val="555555"/>
                </a:solidFill>
                <a:latin typeface="+mn-ea"/>
              </a:rPr>
              <a:t>L</a:t>
            </a:r>
            <a:r>
              <a:rPr lang="zh-CN" altLang="en-US" sz="1600">
                <a:solidFill>
                  <a:srgbClr val="555555"/>
                </a:solidFill>
                <a:latin typeface="+mn-ea"/>
              </a:rPr>
              <a:t>这个值越小，支持概率就越大，也就是说是这个基因型的可能性越大。</a:t>
            </a:r>
          </a:p>
        </p:txBody>
      </p:sp>
      <p:pic>
        <p:nvPicPr>
          <p:cNvPr id="13" name="图片 12">
            <a:extLst>
              <a:ext uri="{FF2B5EF4-FFF2-40B4-BE49-F238E27FC236}">
                <a16:creationId xmlns:a16="http://schemas.microsoft.com/office/drawing/2014/main" id="{85CC054E-9483-4465-BC5F-6AB1641844E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669308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表示突变信息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246404F-636F-4B13-A82E-3CBDE03E186C}"/>
              </a:ext>
            </a:extLst>
          </p:cNvPr>
          <p:cNvSpPr/>
          <p:nvPr/>
        </p:nvSpPr>
        <p:spPr>
          <a:xfrm>
            <a:off x="91251" y="1361275"/>
            <a:ext cx="868058" cy="338554"/>
          </a:xfrm>
          <a:prstGeom prst="rect">
            <a:avLst/>
          </a:prstGeom>
        </p:spPr>
        <p:txBody>
          <a:bodyPr wrap="none">
            <a:spAutoFit/>
          </a:bodyPr>
          <a:lstStyle/>
          <a:p>
            <a:pPr marL="285750" indent="-285750">
              <a:buFont typeface="Wingdings" panose="05000000000000000000" pitchFamily="2" charset="2"/>
              <a:buChar char="Ø"/>
            </a:pPr>
            <a:r>
              <a:rPr lang="en-US" altLang="zh-CN" sz="1600" b="1">
                <a:solidFill>
                  <a:srgbClr val="4D4D4D"/>
                </a:solidFill>
                <a:latin typeface="+mn-ea"/>
              </a:rPr>
              <a:t>VCF</a:t>
            </a:r>
            <a:endParaRPr lang="zh-CN" altLang="en-US" sz="1600" b="1">
              <a:latin typeface="+mn-ea"/>
            </a:endParaRPr>
          </a:p>
        </p:txBody>
      </p:sp>
      <p:sp>
        <p:nvSpPr>
          <p:cNvPr id="4" name="矩形 3">
            <a:extLst>
              <a:ext uri="{FF2B5EF4-FFF2-40B4-BE49-F238E27FC236}">
                <a16:creationId xmlns:a16="http://schemas.microsoft.com/office/drawing/2014/main" id="{3BF10C32-94DD-48AB-89EA-D67B04489267}"/>
              </a:ext>
            </a:extLst>
          </p:cNvPr>
          <p:cNvSpPr/>
          <p:nvPr/>
        </p:nvSpPr>
        <p:spPr>
          <a:xfrm>
            <a:off x="445988" y="1629971"/>
            <a:ext cx="11226781" cy="369332"/>
          </a:xfrm>
          <a:prstGeom prst="rect">
            <a:avLst/>
          </a:prstGeom>
          <a:ln>
            <a:noFill/>
          </a:ln>
        </p:spPr>
        <p:txBody>
          <a:bodyPr wrap="square">
            <a:spAutoFit/>
          </a:bodyPr>
          <a:lstStyle/>
          <a:p>
            <a:pPr marL="285750" indent="-285750">
              <a:buFont typeface="Wingdings" panose="05000000000000000000" pitchFamily="2" charset="2"/>
              <a:buChar char="l"/>
            </a:pPr>
            <a:r>
              <a:rPr lang="en-US" altLang="zh-CN">
                <a:solidFill>
                  <a:srgbClr val="FF0000"/>
                </a:solidFill>
              </a:rPr>
              <a:t>INFO</a:t>
            </a:r>
            <a:r>
              <a:rPr lang="zh-CN" altLang="en-US"/>
              <a:t>列所包含的信息</a:t>
            </a:r>
            <a:endParaRPr lang="en-US" altLang="zh-CN"/>
          </a:p>
        </p:txBody>
      </p:sp>
      <p:grpSp>
        <p:nvGrpSpPr>
          <p:cNvPr id="11" name="组合 10">
            <a:extLst>
              <a:ext uri="{FF2B5EF4-FFF2-40B4-BE49-F238E27FC236}">
                <a16:creationId xmlns:a16="http://schemas.microsoft.com/office/drawing/2014/main" id="{59EAF38D-2DEA-441B-AA42-27ADC207F1D3}"/>
              </a:ext>
            </a:extLst>
          </p:cNvPr>
          <p:cNvGrpSpPr/>
          <p:nvPr/>
        </p:nvGrpSpPr>
        <p:grpSpPr>
          <a:xfrm>
            <a:off x="770454" y="1753093"/>
            <a:ext cx="10902315" cy="795183"/>
            <a:chOff x="887412" y="2419424"/>
            <a:chExt cx="10902315" cy="795183"/>
          </a:xfrm>
        </p:grpSpPr>
        <p:pic>
          <p:nvPicPr>
            <p:cNvPr id="20" name="图片 19">
              <a:extLst>
                <a:ext uri="{FF2B5EF4-FFF2-40B4-BE49-F238E27FC236}">
                  <a16:creationId xmlns:a16="http://schemas.microsoft.com/office/drawing/2014/main" id="{775435D8-8131-4F26-8FBD-E27D0EB3CDC7}"/>
                </a:ext>
              </a:extLst>
            </p:cNvPr>
            <p:cNvPicPr>
              <a:picLocks noChangeAspect="1"/>
            </p:cNvPicPr>
            <p:nvPr/>
          </p:nvPicPr>
          <p:blipFill>
            <a:blip r:embed="rId4"/>
            <a:stretch>
              <a:fillRect/>
            </a:stretch>
          </p:blipFill>
          <p:spPr>
            <a:xfrm>
              <a:off x="887412" y="2829922"/>
              <a:ext cx="10902315" cy="384685"/>
            </a:xfrm>
            <a:prstGeom prst="rect">
              <a:avLst/>
            </a:prstGeom>
            <a:ln>
              <a:solidFill>
                <a:schemeClr val="tx1"/>
              </a:solidFill>
            </a:ln>
          </p:spPr>
        </p:pic>
        <p:cxnSp>
          <p:nvCxnSpPr>
            <p:cNvPr id="9" name="直接箭头连接符 8">
              <a:extLst>
                <a:ext uri="{FF2B5EF4-FFF2-40B4-BE49-F238E27FC236}">
                  <a16:creationId xmlns:a16="http://schemas.microsoft.com/office/drawing/2014/main" id="{FFA50168-C49F-4441-ABA4-787D52E4FE2F}"/>
                </a:ext>
              </a:extLst>
            </p:cNvPr>
            <p:cNvCxnSpPr>
              <a:cxnSpLocks/>
            </p:cNvCxnSpPr>
            <p:nvPr/>
          </p:nvCxnSpPr>
          <p:spPr>
            <a:xfrm>
              <a:off x="6751674" y="2419424"/>
              <a:ext cx="0" cy="410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id="{B2CBCC5D-0BAC-4A32-AE01-2FDA09402242}"/>
              </a:ext>
            </a:extLst>
          </p:cNvPr>
          <p:cNvSpPr/>
          <p:nvPr/>
        </p:nvSpPr>
        <p:spPr>
          <a:xfrm>
            <a:off x="525280" y="2610575"/>
            <a:ext cx="11454810" cy="3785652"/>
          </a:xfrm>
          <a:prstGeom prst="rect">
            <a:avLst/>
          </a:prstGeom>
        </p:spPr>
        <p:txBody>
          <a:bodyPr wrap="square">
            <a:spAutoFit/>
          </a:bodyPr>
          <a:lstStyle/>
          <a:p>
            <a:pPr marL="285750" indent="-285750">
              <a:buFont typeface="Wingdings" panose="05000000000000000000" pitchFamily="2" charset="2"/>
              <a:buChar char="l"/>
            </a:pPr>
            <a:r>
              <a:rPr lang="en-US" altLang="zh-CN" sz="1600" b="1">
                <a:latin typeface="+mn-ea"/>
              </a:rPr>
              <a:t>AC</a:t>
            </a:r>
            <a:r>
              <a:rPr lang="zh-CN" altLang="en-US" sz="1600" b="1">
                <a:latin typeface="+mn-ea"/>
              </a:rPr>
              <a:t>，</a:t>
            </a:r>
            <a:r>
              <a:rPr lang="en-US" altLang="zh-CN" sz="1600" b="1">
                <a:latin typeface="+mn-ea"/>
              </a:rPr>
              <a:t>AF</a:t>
            </a:r>
            <a:r>
              <a:rPr lang="zh-CN" altLang="en-US" sz="1600" b="1">
                <a:latin typeface="+mn-ea"/>
              </a:rPr>
              <a:t>和</a:t>
            </a:r>
            <a:r>
              <a:rPr lang="en-US" altLang="zh-CN" sz="1600" b="1">
                <a:latin typeface="+mn-ea"/>
              </a:rPr>
              <a:t>AN</a:t>
            </a:r>
          </a:p>
          <a:p>
            <a:r>
              <a:rPr lang="en-US" altLang="zh-CN" sz="1600">
                <a:latin typeface="+mn-ea"/>
              </a:rPr>
              <a:t>	AC</a:t>
            </a:r>
            <a:r>
              <a:rPr lang="zh-CN" altLang="en-US" sz="1600">
                <a:latin typeface="+mn-ea"/>
              </a:rPr>
              <a:t>（</a:t>
            </a:r>
            <a:r>
              <a:rPr lang="en-US" altLang="zh-CN" sz="1600">
                <a:latin typeface="+mn-ea"/>
              </a:rPr>
              <a:t>Allele Count</a:t>
            </a:r>
            <a:r>
              <a:rPr lang="zh-CN" altLang="en-US" sz="1600">
                <a:latin typeface="+mn-ea"/>
              </a:rPr>
              <a:t>）表示基因型为与</a:t>
            </a:r>
            <a:r>
              <a:rPr lang="en-US" altLang="zh-CN" sz="1600">
                <a:latin typeface="+mn-ea"/>
              </a:rPr>
              <a:t>variant</a:t>
            </a:r>
            <a:r>
              <a:rPr lang="zh-CN" altLang="en-US" sz="1600">
                <a:latin typeface="+mn-ea"/>
              </a:rPr>
              <a:t>一致的</a:t>
            </a:r>
            <a:r>
              <a:rPr lang="en-US" altLang="zh-CN" sz="1600">
                <a:latin typeface="+mn-ea"/>
              </a:rPr>
              <a:t>Allele</a:t>
            </a:r>
            <a:r>
              <a:rPr lang="zh-CN" altLang="en-US" sz="1600">
                <a:latin typeface="+mn-ea"/>
              </a:rPr>
              <a:t>（等位碱基）的数目；</a:t>
            </a:r>
            <a:r>
              <a:rPr lang="en-US" altLang="zh-CN" sz="1600">
                <a:latin typeface="+mn-ea"/>
              </a:rPr>
              <a:t>AF</a:t>
            </a:r>
            <a:r>
              <a:rPr lang="zh-CN" altLang="en-US" sz="1600">
                <a:latin typeface="+mn-ea"/>
              </a:rPr>
              <a:t>（</a:t>
            </a:r>
            <a:r>
              <a:rPr lang="en-US" altLang="zh-CN" sz="1600">
                <a:latin typeface="+mn-ea"/>
              </a:rPr>
              <a:t>Allele Frequency</a:t>
            </a:r>
            <a:r>
              <a:rPr lang="zh-CN" altLang="en-US" sz="1600">
                <a:latin typeface="+mn-ea"/>
              </a:rPr>
              <a:t>）表示</a:t>
            </a:r>
            <a:r>
              <a:rPr lang="en-US" altLang="zh-CN" sz="1600">
                <a:latin typeface="+mn-ea"/>
              </a:rPr>
              <a:t>Allele</a:t>
            </a:r>
            <a:r>
              <a:rPr lang="zh-CN" altLang="en-US" sz="1600">
                <a:latin typeface="+mn-ea"/>
              </a:rPr>
              <a:t>的频率，</a:t>
            </a:r>
            <a:r>
              <a:rPr lang="en-US" altLang="zh-CN" sz="1600">
                <a:latin typeface="+mn-ea"/>
              </a:rPr>
              <a:t>AF</a:t>
            </a:r>
            <a:r>
              <a:rPr lang="zh-CN" altLang="en-US" sz="1600">
                <a:latin typeface="+mn-ea"/>
              </a:rPr>
              <a:t>值</a:t>
            </a:r>
            <a:r>
              <a:rPr lang="en-US" altLang="zh-CN" sz="1600">
                <a:latin typeface="+mn-ea"/>
              </a:rPr>
              <a:t>=AC</a:t>
            </a:r>
            <a:r>
              <a:rPr lang="zh-CN" altLang="en-US" sz="1600">
                <a:latin typeface="+mn-ea"/>
              </a:rPr>
              <a:t>值</a:t>
            </a:r>
            <a:r>
              <a:rPr lang="en-US" altLang="zh-CN" sz="1600">
                <a:latin typeface="+mn-ea"/>
              </a:rPr>
              <a:t>/AN</a:t>
            </a:r>
            <a:r>
              <a:rPr lang="zh-CN" altLang="en-US" sz="1600">
                <a:latin typeface="+mn-ea"/>
              </a:rPr>
              <a:t>值；</a:t>
            </a:r>
            <a:r>
              <a:rPr lang="en-US" altLang="zh-CN" sz="1600">
                <a:latin typeface="+mn-ea"/>
              </a:rPr>
              <a:t>AN</a:t>
            </a:r>
            <a:r>
              <a:rPr lang="zh-CN" altLang="en-US" sz="1600">
                <a:latin typeface="+mn-ea"/>
              </a:rPr>
              <a:t>（</a:t>
            </a:r>
            <a:r>
              <a:rPr lang="en-US" altLang="zh-CN" sz="1600">
                <a:latin typeface="+mn-ea"/>
              </a:rPr>
              <a:t>Allele Number</a:t>
            </a:r>
            <a:r>
              <a:rPr lang="zh-CN" altLang="en-US" sz="1600">
                <a:latin typeface="+mn-ea"/>
              </a:rPr>
              <a:t>）表示</a:t>
            </a:r>
            <a:r>
              <a:rPr lang="en-US" altLang="zh-CN" sz="1600">
                <a:latin typeface="+mn-ea"/>
              </a:rPr>
              <a:t>Allele</a:t>
            </a:r>
            <a:r>
              <a:rPr lang="zh-CN" altLang="en-US" sz="1600">
                <a:latin typeface="+mn-ea"/>
              </a:rPr>
              <a:t>的总数目。比如：对</a:t>
            </a:r>
            <a:r>
              <a:rPr lang="en-US" altLang="zh-CN" sz="1600">
                <a:latin typeface="+mn-ea"/>
              </a:rPr>
              <a:t>2</a:t>
            </a:r>
            <a:r>
              <a:rPr lang="zh-CN" altLang="en-US" sz="1600">
                <a:latin typeface="+mn-ea"/>
              </a:rPr>
              <a:t>个</a:t>
            </a:r>
            <a:r>
              <a:rPr lang="en-US" altLang="zh-CN" sz="1600">
                <a:latin typeface="+mn-ea"/>
              </a:rPr>
              <a:t>sample</a:t>
            </a:r>
            <a:r>
              <a:rPr lang="zh-CN" altLang="en-US" sz="1600">
                <a:latin typeface="+mn-ea"/>
              </a:rPr>
              <a:t>的双倍体进行测序，则</a:t>
            </a:r>
            <a:r>
              <a:rPr lang="en-US" altLang="zh-CN" sz="1600">
                <a:latin typeface="+mn-ea"/>
              </a:rPr>
              <a:t>AN</a:t>
            </a:r>
            <a:r>
              <a:rPr lang="zh-CN" altLang="en-US" sz="1600">
                <a:latin typeface="+mn-ea"/>
              </a:rPr>
              <a:t>值为</a:t>
            </a:r>
            <a:r>
              <a:rPr lang="en-US" altLang="zh-CN" sz="1600">
                <a:latin typeface="+mn-ea"/>
              </a:rPr>
              <a:t>4</a:t>
            </a:r>
            <a:r>
              <a:rPr lang="zh-CN" altLang="en-US" sz="1600">
                <a:latin typeface="+mn-ea"/>
              </a:rPr>
              <a:t>。若</a:t>
            </a:r>
            <a:r>
              <a:rPr lang="en-US" altLang="zh-CN" sz="1600">
                <a:latin typeface="+mn-ea"/>
              </a:rPr>
              <a:t>REF</a:t>
            </a:r>
            <a:r>
              <a:rPr lang="zh-CN" altLang="en-US" sz="1600">
                <a:latin typeface="+mn-ea"/>
              </a:rPr>
              <a:t>上位点碱基为</a:t>
            </a:r>
            <a:r>
              <a:rPr lang="en-US" altLang="zh-CN" sz="1600">
                <a:latin typeface="+mn-ea"/>
              </a:rPr>
              <a:t>A</a:t>
            </a:r>
            <a:r>
              <a:rPr lang="zh-CN" altLang="en-US" sz="1600">
                <a:latin typeface="+mn-ea"/>
              </a:rPr>
              <a:t>，而</a:t>
            </a:r>
            <a:r>
              <a:rPr lang="en-US" altLang="zh-CN" sz="1600">
                <a:latin typeface="+mn-ea"/>
              </a:rPr>
              <a:t>2</a:t>
            </a:r>
            <a:r>
              <a:rPr lang="zh-CN" altLang="en-US" sz="1600">
                <a:latin typeface="+mn-ea"/>
              </a:rPr>
              <a:t>个</a:t>
            </a:r>
            <a:r>
              <a:rPr lang="en-US" altLang="zh-CN" sz="1600">
                <a:latin typeface="+mn-ea"/>
              </a:rPr>
              <a:t>sample</a:t>
            </a:r>
            <a:r>
              <a:rPr lang="zh-CN" altLang="en-US" sz="1600">
                <a:latin typeface="+mn-ea"/>
              </a:rPr>
              <a:t>在该位点分别为</a:t>
            </a:r>
            <a:r>
              <a:rPr lang="en-US" altLang="zh-CN" sz="1600">
                <a:latin typeface="+mn-ea"/>
              </a:rPr>
              <a:t>A/T</a:t>
            </a:r>
            <a:r>
              <a:rPr lang="zh-CN" altLang="en-US" sz="1600">
                <a:latin typeface="+mn-ea"/>
              </a:rPr>
              <a:t>和</a:t>
            </a:r>
            <a:r>
              <a:rPr lang="en-US" altLang="zh-CN" sz="1600">
                <a:latin typeface="+mn-ea"/>
              </a:rPr>
              <a:t>T/G</a:t>
            </a:r>
            <a:r>
              <a:rPr lang="zh-CN" altLang="en-US" sz="1600">
                <a:latin typeface="+mn-ea"/>
              </a:rPr>
              <a:t>，则</a:t>
            </a:r>
            <a:r>
              <a:rPr lang="en-US" altLang="zh-CN" sz="1600">
                <a:latin typeface="+mn-ea"/>
              </a:rPr>
              <a:t>AC</a:t>
            </a:r>
            <a:r>
              <a:rPr lang="zh-CN" altLang="en-US" sz="1600">
                <a:latin typeface="+mn-ea"/>
              </a:rPr>
              <a:t>值为</a:t>
            </a:r>
            <a:r>
              <a:rPr lang="en-US" altLang="zh-CN" sz="1600">
                <a:latin typeface="+mn-ea"/>
              </a:rPr>
              <a:t>2</a:t>
            </a:r>
            <a:r>
              <a:rPr lang="zh-CN" altLang="en-US" sz="1600">
                <a:latin typeface="+mn-ea"/>
              </a:rPr>
              <a:t>，</a:t>
            </a:r>
            <a:r>
              <a:rPr lang="en-US" altLang="zh-CN" sz="1600">
                <a:latin typeface="+mn-ea"/>
              </a:rPr>
              <a:t>1</a:t>
            </a:r>
            <a:r>
              <a:rPr lang="zh-CN" altLang="en-US" sz="1600">
                <a:latin typeface="+mn-ea"/>
              </a:rPr>
              <a:t>；</a:t>
            </a:r>
            <a:r>
              <a:rPr lang="en-US" altLang="zh-CN" sz="1600">
                <a:latin typeface="+mn-ea"/>
              </a:rPr>
              <a:t>AF</a:t>
            </a:r>
            <a:r>
              <a:rPr lang="zh-CN" altLang="en-US" sz="1600">
                <a:latin typeface="+mn-ea"/>
              </a:rPr>
              <a:t>值为</a:t>
            </a:r>
            <a:r>
              <a:rPr lang="en-US" altLang="zh-CN" sz="1600">
                <a:latin typeface="+mn-ea"/>
              </a:rPr>
              <a:t>0.50</a:t>
            </a:r>
            <a:r>
              <a:rPr lang="zh-CN" altLang="en-US" sz="1600">
                <a:latin typeface="+mn-ea"/>
              </a:rPr>
              <a:t>，</a:t>
            </a:r>
            <a:r>
              <a:rPr lang="en-US" altLang="zh-CN" sz="1600">
                <a:latin typeface="+mn-ea"/>
              </a:rPr>
              <a:t>0.25</a:t>
            </a:r>
            <a:r>
              <a:rPr lang="zh-CN" altLang="en-US" sz="1600">
                <a:solidFill>
                  <a:srgbClr val="4D4D4D"/>
                </a:solidFill>
                <a:latin typeface="+mn-ea"/>
              </a:rPr>
              <a:t>。</a:t>
            </a:r>
            <a:r>
              <a:rPr lang="en-US" altLang="zh-CN" sz="1600" b="1">
                <a:solidFill>
                  <a:srgbClr val="FF0000"/>
                </a:solidFill>
                <a:latin typeface="+mn-ea"/>
              </a:rPr>
              <a:t>AC</a:t>
            </a:r>
            <a:r>
              <a:rPr lang="zh-CN" altLang="en-US" sz="1600" b="1">
                <a:solidFill>
                  <a:srgbClr val="FF0000"/>
                </a:solidFill>
                <a:latin typeface="+mn-ea"/>
              </a:rPr>
              <a:t>：</a:t>
            </a:r>
            <a:r>
              <a:rPr lang="en-US" altLang="zh-CN" sz="1600" b="1">
                <a:solidFill>
                  <a:srgbClr val="FF0000"/>
                </a:solidFill>
                <a:latin typeface="+mn-ea"/>
              </a:rPr>
              <a:t>variant</a:t>
            </a:r>
            <a:r>
              <a:rPr lang="zh-CN" altLang="en-US" sz="1600" b="1">
                <a:solidFill>
                  <a:srgbClr val="FF0000"/>
                </a:solidFill>
                <a:latin typeface="+mn-ea"/>
              </a:rPr>
              <a:t>数目，</a:t>
            </a:r>
            <a:r>
              <a:rPr lang="en-US" altLang="zh-CN" sz="1600" b="1">
                <a:solidFill>
                  <a:srgbClr val="FF0000"/>
                </a:solidFill>
                <a:latin typeface="+mn-ea"/>
              </a:rPr>
              <a:t>AF</a:t>
            </a:r>
            <a:r>
              <a:rPr lang="zh-CN" altLang="en-US" sz="1600" b="1">
                <a:solidFill>
                  <a:srgbClr val="FF0000"/>
                </a:solidFill>
                <a:latin typeface="+mn-ea"/>
              </a:rPr>
              <a:t>：频率，</a:t>
            </a:r>
            <a:r>
              <a:rPr lang="en-US" altLang="zh-CN" sz="1600" b="1">
                <a:solidFill>
                  <a:srgbClr val="FF0000"/>
                </a:solidFill>
                <a:latin typeface="+mn-ea"/>
              </a:rPr>
              <a:t>AN</a:t>
            </a:r>
            <a:r>
              <a:rPr lang="zh-CN" altLang="en-US" sz="1600" b="1">
                <a:solidFill>
                  <a:srgbClr val="FF0000"/>
                </a:solidFill>
                <a:latin typeface="+mn-ea"/>
              </a:rPr>
              <a:t>：总数目</a:t>
            </a:r>
            <a:endParaRPr lang="en-US" altLang="zh-CN" sz="1600" b="1">
              <a:solidFill>
                <a:srgbClr val="FF0000"/>
              </a:solidFill>
              <a:latin typeface="+mn-ea"/>
            </a:endParaRPr>
          </a:p>
          <a:p>
            <a:endParaRPr lang="zh-CN" altLang="en-US" sz="1600">
              <a:solidFill>
                <a:srgbClr val="4D4D4D"/>
              </a:solidFill>
              <a:latin typeface="+mn-ea"/>
            </a:endParaRPr>
          </a:p>
          <a:p>
            <a:pPr marL="285750" indent="-285750">
              <a:buFont typeface="Wingdings" panose="05000000000000000000" pitchFamily="2" charset="2"/>
              <a:buChar char="l"/>
            </a:pPr>
            <a:r>
              <a:rPr lang="en-US" altLang="zh-CN" sz="1600" b="1">
                <a:latin typeface="+mn-ea"/>
              </a:rPr>
              <a:t>DP</a:t>
            </a:r>
            <a:r>
              <a:rPr lang="zh-CN" altLang="en-US" sz="1600" b="1">
                <a:latin typeface="+mn-ea"/>
              </a:rPr>
              <a:t>（</a:t>
            </a:r>
            <a:r>
              <a:rPr lang="en-US" altLang="zh-CN" sz="1600" b="1">
                <a:latin typeface="+mn-ea"/>
              </a:rPr>
              <a:t>reads</a:t>
            </a:r>
            <a:r>
              <a:rPr lang="zh-CN" altLang="en-US" sz="1600" b="1">
                <a:latin typeface="+mn-ea"/>
              </a:rPr>
              <a:t>覆盖度）</a:t>
            </a:r>
            <a:endParaRPr lang="en-US" altLang="zh-CN" sz="1600" b="1">
              <a:latin typeface="+mn-ea"/>
            </a:endParaRPr>
          </a:p>
          <a:p>
            <a:endParaRPr lang="zh-CN" altLang="en-US" sz="1600" b="1">
              <a:latin typeface="+mn-ea"/>
            </a:endParaRPr>
          </a:p>
          <a:p>
            <a:r>
              <a:rPr lang="en-US" altLang="zh-CN" sz="1600">
                <a:latin typeface="+mn-ea"/>
              </a:rPr>
              <a:t>	</a:t>
            </a:r>
            <a:r>
              <a:rPr lang="zh-CN" altLang="en-US" sz="1600">
                <a:latin typeface="+mn-ea"/>
              </a:rPr>
              <a:t>表示</a:t>
            </a:r>
            <a:r>
              <a:rPr lang="en-US" altLang="zh-CN" sz="1600">
                <a:latin typeface="+mn-ea"/>
              </a:rPr>
              <a:t>reads</a:t>
            </a:r>
            <a:r>
              <a:rPr lang="zh-CN" altLang="en-US" sz="1600">
                <a:latin typeface="+mn-ea"/>
              </a:rPr>
              <a:t>被过滤后的覆盖度</a:t>
            </a:r>
          </a:p>
          <a:p>
            <a:pPr marL="285750" indent="-285750">
              <a:buFont typeface="Wingdings" panose="05000000000000000000" pitchFamily="2" charset="2"/>
              <a:buChar char="l"/>
            </a:pPr>
            <a:r>
              <a:rPr lang="en-US" altLang="zh-CN" sz="1600" b="1">
                <a:latin typeface="+mn-ea"/>
              </a:rPr>
              <a:t>FS</a:t>
            </a:r>
          </a:p>
          <a:p>
            <a:r>
              <a:rPr lang="en-US" altLang="zh-CN" sz="1600">
                <a:latin typeface="+mn-ea"/>
              </a:rPr>
              <a:t>	</a:t>
            </a:r>
            <a:r>
              <a:rPr lang="en-US" altLang="zh-CN" sz="1600" err="1">
                <a:latin typeface="+mn-ea"/>
              </a:rPr>
              <a:t>FisherStrand</a:t>
            </a:r>
            <a:r>
              <a:rPr lang="zh-CN" altLang="en-US" sz="1600">
                <a:latin typeface="+mn-ea"/>
              </a:rPr>
              <a:t>的缩写，表示使用</a:t>
            </a:r>
            <a:r>
              <a:rPr lang="en-US" altLang="zh-CN" sz="1600">
                <a:latin typeface="+mn-ea"/>
              </a:rPr>
              <a:t>Fisher’s</a:t>
            </a:r>
            <a:r>
              <a:rPr lang="zh-CN" altLang="en-US" sz="1600">
                <a:latin typeface="+mn-ea"/>
              </a:rPr>
              <a:t>精确检验来检测</a:t>
            </a:r>
            <a:r>
              <a:rPr lang="en-US" altLang="zh-CN" sz="1600">
                <a:latin typeface="+mn-ea"/>
              </a:rPr>
              <a:t>strand bias</a:t>
            </a:r>
            <a:r>
              <a:rPr lang="zh-CN" altLang="en-US" sz="1600">
                <a:latin typeface="+mn-ea"/>
              </a:rPr>
              <a:t>而得到的</a:t>
            </a:r>
            <a:r>
              <a:rPr lang="en-US" altLang="zh-CN" sz="1600" err="1">
                <a:latin typeface="+mn-ea"/>
              </a:rPr>
              <a:t>Fhred</a:t>
            </a:r>
            <a:r>
              <a:rPr lang="zh-CN" altLang="en-US" sz="1600">
                <a:latin typeface="+mn-ea"/>
              </a:rPr>
              <a:t>格式的</a:t>
            </a:r>
            <a:r>
              <a:rPr lang="en-US" altLang="zh-CN" sz="1600">
                <a:latin typeface="+mn-ea"/>
              </a:rPr>
              <a:t>p</a:t>
            </a:r>
            <a:r>
              <a:rPr lang="zh-CN" altLang="en-US" sz="1600">
                <a:latin typeface="+mn-ea"/>
              </a:rPr>
              <a:t>值，</a:t>
            </a:r>
            <a:r>
              <a:rPr lang="zh-CN" altLang="en-US" sz="1600" b="1">
                <a:latin typeface="+mn-ea"/>
              </a:rPr>
              <a:t>该值越小越好</a:t>
            </a:r>
            <a:r>
              <a:rPr lang="zh-CN" altLang="en-US" sz="1600">
                <a:latin typeface="+mn-ea"/>
              </a:rPr>
              <a:t>；如果该值较大，表示</a:t>
            </a:r>
            <a:r>
              <a:rPr lang="en-US" altLang="zh-CN" sz="1600">
                <a:latin typeface="+mn-ea"/>
              </a:rPr>
              <a:t>strand bias</a:t>
            </a:r>
            <a:r>
              <a:rPr lang="zh-CN" altLang="en-US" sz="1600">
                <a:latin typeface="+mn-ea"/>
              </a:rPr>
              <a:t>（正负链偏移）越严重，即所检测到的</a:t>
            </a:r>
            <a:r>
              <a:rPr lang="en-US" altLang="zh-CN" sz="1600">
                <a:latin typeface="+mn-ea"/>
              </a:rPr>
              <a:t>variants</a:t>
            </a:r>
            <a:r>
              <a:rPr lang="zh-CN" altLang="en-US" sz="1600">
                <a:latin typeface="+mn-ea"/>
              </a:rPr>
              <a:t>位点上，</a:t>
            </a:r>
            <a:r>
              <a:rPr lang="en-US" altLang="zh-CN" sz="1600">
                <a:latin typeface="+mn-ea"/>
              </a:rPr>
              <a:t>reads</a:t>
            </a:r>
            <a:r>
              <a:rPr lang="zh-CN" altLang="en-US" sz="1600">
                <a:latin typeface="+mn-ea"/>
              </a:rPr>
              <a:t>比对到正负义链上的比例不均衡。一般进行</a:t>
            </a:r>
            <a:r>
              <a:rPr lang="en-US" altLang="zh-CN" sz="1600">
                <a:latin typeface="+mn-ea"/>
              </a:rPr>
              <a:t>filter</a:t>
            </a:r>
            <a:r>
              <a:rPr lang="zh-CN" altLang="en-US" sz="1600">
                <a:latin typeface="+mn-ea"/>
              </a:rPr>
              <a:t>的时候，</a:t>
            </a:r>
            <a:r>
              <a:rPr lang="zh-CN" altLang="en-US" sz="1600" b="1">
                <a:latin typeface="+mn-ea"/>
              </a:rPr>
              <a:t>推荐保留</a:t>
            </a:r>
            <a:r>
              <a:rPr lang="en-US" altLang="zh-CN" sz="1600" b="1">
                <a:latin typeface="+mn-ea"/>
              </a:rPr>
              <a:t>FS&lt;10~20</a:t>
            </a:r>
            <a:r>
              <a:rPr lang="zh-CN" altLang="en-US" sz="1600" b="1">
                <a:latin typeface="+mn-ea"/>
              </a:rPr>
              <a:t>的</a:t>
            </a:r>
            <a:r>
              <a:rPr lang="en-US" altLang="zh-CN" sz="1600" b="1">
                <a:latin typeface="+mn-ea"/>
              </a:rPr>
              <a:t>variants</a:t>
            </a:r>
            <a:r>
              <a:rPr lang="zh-CN" altLang="en-US" sz="1600" b="1">
                <a:latin typeface="+mn-ea"/>
              </a:rPr>
              <a:t>位点</a:t>
            </a:r>
            <a:r>
              <a:rPr lang="zh-CN" altLang="en-US" sz="1600">
                <a:latin typeface="+mn-ea"/>
              </a:rPr>
              <a:t>。</a:t>
            </a:r>
            <a:r>
              <a:rPr lang="en-US" altLang="zh-CN" sz="1600">
                <a:latin typeface="+mn-ea"/>
              </a:rPr>
              <a:t>GATK</a:t>
            </a:r>
            <a:r>
              <a:rPr lang="zh-CN" altLang="en-US" sz="1600">
                <a:latin typeface="+mn-ea"/>
              </a:rPr>
              <a:t>可设定</a:t>
            </a:r>
            <a:r>
              <a:rPr lang="en-US" altLang="zh-CN" sz="1600">
                <a:latin typeface="+mn-ea"/>
              </a:rPr>
              <a:t>FS</a:t>
            </a:r>
            <a:r>
              <a:rPr lang="zh-CN" altLang="en-US" sz="1600">
                <a:latin typeface="+mn-ea"/>
              </a:rPr>
              <a:t>参数。</a:t>
            </a:r>
            <a:endParaRPr lang="en-US" altLang="zh-CN" sz="1600">
              <a:latin typeface="+mn-ea"/>
            </a:endParaRPr>
          </a:p>
          <a:p>
            <a:pPr marL="285750" indent="-285750">
              <a:buFont typeface="Wingdings" panose="05000000000000000000" pitchFamily="2" charset="2"/>
              <a:buChar char="l"/>
            </a:pPr>
            <a:r>
              <a:rPr lang="en-US" altLang="zh-CN" sz="1600" b="1">
                <a:latin typeface="+mn-ea"/>
              </a:rPr>
              <a:t>MQ</a:t>
            </a:r>
          </a:p>
          <a:p>
            <a:r>
              <a:rPr lang="en-US" altLang="zh-CN" sz="1600">
                <a:solidFill>
                  <a:srgbClr val="4D4D4D"/>
                </a:solidFill>
                <a:latin typeface="+mn-ea"/>
              </a:rPr>
              <a:t>	</a:t>
            </a:r>
            <a:r>
              <a:rPr lang="zh-CN" altLang="en-US" sz="1600">
                <a:latin typeface="+mn-ea"/>
              </a:rPr>
              <a:t>表示覆盖序列质量的均方值</a:t>
            </a:r>
            <a:r>
              <a:rPr lang="en-US" altLang="zh-CN" sz="1600">
                <a:latin typeface="+mn-ea"/>
              </a:rPr>
              <a:t>RMS Mapping Quality</a:t>
            </a:r>
            <a:endParaRPr lang="zh-CN" altLang="en-US" sz="1600" b="0" i="0">
              <a:effectLst/>
              <a:latin typeface="+mn-ea"/>
            </a:endParaRPr>
          </a:p>
        </p:txBody>
      </p:sp>
      <p:sp>
        <p:nvSpPr>
          <p:cNvPr id="10" name="矩形 9">
            <a:extLst>
              <a:ext uri="{FF2B5EF4-FFF2-40B4-BE49-F238E27FC236}">
                <a16:creationId xmlns:a16="http://schemas.microsoft.com/office/drawing/2014/main" id="{5FB8ABA3-EE80-4794-BE8E-A44E92BE8490}"/>
              </a:ext>
            </a:extLst>
          </p:cNvPr>
          <p:cNvSpPr/>
          <p:nvPr/>
        </p:nvSpPr>
        <p:spPr>
          <a:xfrm>
            <a:off x="3077720" y="6448904"/>
            <a:ext cx="8756318" cy="338554"/>
          </a:xfrm>
          <a:prstGeom prst="rect">
            <a:avLst/>
          </a:prstGeom>
        </p:spPr>
        <p:txBody>
          <a:bodyPr wrap="square">
            <a:spAutoFit/>
          </a:bodyPr>
          <a:lstStyle/>
          <a:p>
            <a:r>
              <a:rPr lang="zh-CN" altLang="en-US" sz="1600"/>
              <a:t>详细</a:t>
            </a:r>
            <a:r>
              <a:rPr lang="en-US" altLang="zh-CN" sz="1600" err="1"/>
              <a:t>sam</a:t>
            </a:r>
            <a:r>
              <a:rPr lang="zh-CN" altLang="en-US" sz="1600"/>
              <a:t>文件信息请查阅附加数据中</a:t>
            </a:r>
            <a:r>
              <a:rPr lang="en-US" altLang="zh-CN" sz="1600">
                <a:solidFill>
                  <a:srgbClr val="FF0000"/>
                </a:solidFill>
              </a:rPr>
              <a:t>VCF</a:t>
            </a:r>
            <a:r>
              <a:rPr lang="zh-CN" altLang="en-US" sz="1600">
                <a:solidFill>
                  <a:srgbClr val="FF0000"/>
                </a:solidFill>
              </a:rPr>
              <a:t>格式解析</a:t>
            </a:r>
            <a:r>
              <a:rPr lang="en-US" altLang="zh-CN" sz="1600">
                <a:solidFill>
                  <a:srgbClr val="FF0000"/>
                </a:solidFill>
              </a:rPr>
              <a:t>.pdf</a:t>
            </a:r>
            <a:endParaRPr lang="zh-CN" altLang="en-US" sz="1600">
              <a:solidFill>
                <a:srgbClr val="FF0000"/>
              </a:solidFill>
            </a:endParaRPr>
          </a:p>
        </p:txBody>
      </p:sp>
      <p:pic>
        <p:nvPicPr>
          <p:cNvPr id="13" name="图片 12">
            <a:extLst>
              <a:ext uri="{FF2B5EF4-FFF2-40B4-BE49-F238E27FC236}">
                <a16:creationId xmlns:a16="http://schemas.microsoft.com/office/drawing/2014/main" id="{6882F172-F4A7-44B5-8734-8F5F137F7CA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68054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7638619"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生物信息分析入门基础知识</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6198023E-6DAF-41E7-8DE5-47FA05C81117}"/>
              </a:ext>
            </a:extLst>
          </p:cNvPr>
          <p:cNvSpPr/>
          <p:nvPr/>
        </p:nvSpPr>
        <p:spPr>
          <a:xfrm>
            <a:off x="2924298" y="3044279"/>
            <a:ext cx="6343403" cy="769441"/>
          </a:xfrm>
          <a:prstGeom prst="rect">
            <a:avLst/>
          </a:prstGeom>
        </p:spPr>
        <p:txBody>
          <a:bodyPr wrap="none">
            <a:spAutoFit/>
          </a:bodyPr>
          <a:lstStyle/>
          <a:p>
            <a:r>
              <a:rPr lang="en-US" altLang="zh-CN" sz="4400" b="1">
                <a:cs typeface="+mn-ea"/>
                <a:sym typeface="+mn-lt"/>
              </a:rPr>
              <a:t>2 </a:t>
            </a:r>
            <a:r>
              <a:rPr lang="zh-CN" altLang="en-US" sz="4400" b="1">
                <a:cs typeface="+mn-ea"/>
                <a:sym typeface="+mn-lt"/>
              </a:rPr>
              <a:t>生物信息学常用数据库</a:t>
            </a:r>
            <a:endParaRPr lang="zh-CN" altLang="en-US" sz="4400">
              <a:cs typeface="+mn-ea"/>
              <a:sym typeface="+mn-lt"/>
            </a:endParaRPr>
          </a:p>
        </p:txBody>
      </p:sp>
      <p:sp>
        <p:nvSpPr>
          <p:cNvPr id="7" name="矩形 6">
            <a:hlinkClick r:id="rId3" action="ppaction://hlinksldjump"/>
            <a:extLst>
              <a:ext uri="{FF2B5EF4-FFF2-40B4-BE49-F238E27FC236}">
                <a16:creationId xmlns:a16="http://schemas.microsoft.com/office/drawing/2014/main" id="{404E51FF-D6D7-4BC2-A2C6-D15B661B53BF}"/>
              </a:ext>
            </a:extLst>
          </p:cNvPr>
          <p:cNvSpPr/>
          <p:nvPr/>
        </p:nvSpPr>
        <p:spPr>
          <a:xfrm>
            <a:off x="11084004" y="6416132"/>
            <a:ext cx="1107996" cy="369332"/>
          </a:xfrm>
          <a:prstGeom prst="rect">
            <a:avLst/>
          </a:prstGeom>
        </p:spPr>
        <p:txBody>
          <a:bodyPr wrap="none">
            <a:spAutoFit/>
          </a:bodyPr>
          <a:lstStyle/>
          <a:p>
            <a:r>
              <a:rPr lang="zh-CN" altLang="en-US" b="1">
                <a:solidFill>
                  <a:schemeClr val="tx2"/>
                </a:solidFill>
                <a:cs typeface="+mn-ea"/>
                <a:sym typeface="+mn-lt"/>
              </a:rPr>
              <a:t>返回目录</a:t>
            </a:r>
          </a:p>
        </p:txBody>
      </p:sp>
      <p:pic>
        <p:nvPicPr>
          <p:cNvPr id="8" name="图片 7">
            <a:extLst>
              <a:ext uri="{FF2B5EF4-FFF2-40B4-BE49-F238E27FC236}">
                <a16:creationId xmlns:a16="http://schemas.microsoft.com/office/drawing/2014/main" id="{1AAC1FE4-E011-4E6A-81EC-26FFC45B5EE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618664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4B2CA789-FE6A-497F-BCEE-D35CBB90E792}"/>
              </a:ext>
            </a:extLst>
          </p:cNvPr>
          <p:cNvSpPr/>
          <p:nvPr/>
        </p:nvSpPr>
        <p:spPr>
          <a:xfrm>
            <a:off x="3137998" y="1628507"/>
            <a:ext cx="5916005" cy="3600986"/>
          </a:xfrm>
          <a:prstGeom prst="rect">
            <a:avLst/>
          </a:prstGeom>
        </p:spPr>
        <p:txBody>
          <a:bodyPr wrap="square">
            <a:spAutoFit/>
          </a:bodyPr>
          <a:lstStyle/>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核酸基因组数据库</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b="1" err="1">
                <a:solidFill>
                  <a:srgbClr val="333333"/>
                </a:solidFill>
                <a:latin typeface="微软雅黑" panose="020B0503020204020204" pitchFamily="34" charset="-122"/>
                <a:ea typeface="微软雅黑" panose="020B0503020204020204" pitchFamily="34" charset="-122"/>
              </a:rPr>
              <a:t>Genbank</a:t>
            </a:r>
            <a:r>
              <a:rPr lang="en-US" altLang="zh-CN" b="1">
                <a:solidFill>
                  <a:srgbClr val="333333"/>
                </a:solidFill>
                <a:latin typeface="微软雅黑" panose="020B0503020204020204" pitchFamily="34" charset="-122"/>
                <a:ea typeface="微软雅黑" panose="020B0503020204020204" pitchFamily="34" charset="-122"/>
              </a:rPr>
              <a:t> </a:t>
            </a:r>
            <a:r>
              <a:rPr lang="zh-CN" altLang="en-US" b="1">
                <a:solidFill>
                  <a:srgbClr val="333333"/>
                </a:solidFill>
                <a:latin typeface="微软雅黑" panose="020B0503020204020204" pitchFamily="34" charset="-122"/>
                <a:ea typeface="微软雅黑" panose="020B0503020204020204" pitchFamily="34" charset="-122"/>
              </a:rPr>
              <a:t>，</a:t>
            </a:r>
            <a:endParaRPr lang="en-US" altLang="zh-CN" b="1">
              <a:solidFill>
                <a:srgbClr val="333333"/>
              </a:solidFill>
              <a:latin typeface="微软雅黑" panose="020B0503020204020204" pitchFamily="34" charset="-122"/>
              <a:ea typeface="微软雅黑" panose="020B0503020204020204" pitchFamily="34" charset="-122"/>
            </a:endParaRPr>
          </a:p>
          <a:p>
            <a:pPr algn="just"/>
            <a:r>
              <a:rPr lang="en-US" altLang="zh-CN" b="1">
                <a:solidFill>
                  <a:srgbClr val="333333"/>
                </a:solidFill>
                <a:latin typeface="微软雅黑" panose="020B0503020204020204" pitchFamily="34" charset="-122"/>
                <a:ea typeface="微软雅黑" panose="020B0503020204020204" pitchFamily="34" charset="-122"/>
              </a:rPr>
              <a:t>	NCBI database</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 Nucleotide </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Genome </a:t>
            </a:r>
            <a:r>
              <a:rPr lang="zh-CN" altLang="en-US" b="1">
                <a:solidFill>
                  <a:srgbClr val="333333"/>
                </a:solidFill>
                <a:latin typeface="微软雅黑" panose="020B0503020204020204" pitchFamily="34" charset="-122"/>
                <a:ea typeface="微软雅黑" panose="020B0503020204020204" pitchFamily="34" charset="-122"/>
              </a:rPr>
              <a:t>）</a:t>
            </a:r>
            <a:endParaRPr lang="en-US" altLang="zh-CN" sz="2400" b="1">
              <a:solidFill>
                <a:srgbClr val="333333"/>
              </a:solidFill>
              <a:latin typeface="微软雅黑" panose="020B0503020204020204" pitchFamily="34" charset="-122"/>
              <a:ea typeface="微软雅黑" panose="020B0503020204020204" pitchFamily="34" charset="-122"/>
            </a:endParaRP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蛋白质数据库</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b="1" err="1">
                <a:solidFill>
                  <a:srgbClr val="333333"/>
                </a:solidFill>
                <a:latin typeface="微软雅黑" panose="020B0503020204020204" pitchFamily="34" charset="-122"/>
                <a:ea typeface="微软雅黑" panose="020B0503020204020204" pitchFamily="34" charset="-122"/>
              </a:rPr>
              <a:t>Uniprot</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SWISS-PROT</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 </a:t>
            </a:r>
          </a:p>
          <a:p>
            <a:pPr algn="just"/>
            <a:r>
              <a:rPr lang="en-US" altLang="zh-CN" b="1">
                <a:solidFill>
                  <a:srgbClr val="333333"/>
                </a:solidFill>
                <a:latin typeface="微软雅黑" panose="020B0503020204020204" pitchFamily="34" charset="-122"/>
                <a:ea typeface="微软雅黑" panose="020B0503020204020204" pitchFamily="34" charset="-122"/>
              </a:rPr>
              <a:t>	NCBI protein database </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 NCBI CDD </a:t>
            </a:r>
            <a:endParaRPr lang="en-US" altLang="zh-CN" sz="2400" b="1">
              <a:solidFill>
                <a:srgbClr val="333333"/>
              </a:solidFill>
              <a:latin typeface="微软雅黑" panose="020B0503020204020204" pitchFamily="34" charset="-122"/>
              <a:ea typeface="微软雅黑" panose="020B0503020204020204" pitchFamily="34" charset="-122"/>
            </a:endParaRP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通路功能数据库</a:t>
            </a:r>
            <a:endParaRPr lang="en-US" altLang="zh-CN" sz="2400" b="1">
              <a:solidFill>
                <a:srgbClr val="366092"/>
              </a:solidFill>
              <a:latin typeface="微软雅黑" panose="020B0503020204020204" pitchFamily="34" charset="-122"/>
              <a:ea typeface="微软雅黑" panose="020B0503020204020204" pitchFamily="34" charset="-122"/>
            </a:endParaRPr>
          </a:p>
          <a:p>
            <a:pPr algn="just"/>
            <a:r>
              <a:rPr lang="en-US" altLang="zh-CN" sz="2400">
                <a:solidFill>
                  <a:srgbClr val="333333"/>
                </a:solidFill>
                <a:latin typeface="微软雅黑" panose="020B0503020204020204" pitchFamily="34" charset="-122"/>
                <a:ea typeface="微软雅黑" panose="020B0503020204020204" pitchFamily="34" charset="-122"/>
              </a:rPr>
              <a:t>	</a:t>
            </a:r>
            <a:r>
              <a:rPr lang="en-US" altLang="zh-CN" b="1">
                <a:solidFill>
                  <a:srgbClr val="333333"/>
                </a:solidFill>
                <a:latin typeface="微软雅黑" panose="020B0503020204020204" pitchFamily="34" charset="-122"/>
                <a:ea typeface="微软雅黑" panose="020B0503020204020204" pitchFamily="34" charset="-122"/>
              </a:rPr>
              <a:t>KEGG pathway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212F7BC-B266-4617-B4F7-0E49840C4D5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6048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核酸基因组数据库</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331255" y="1361275"/>
            <a:ext cx="1215910" cy="369332"/>
          </a:xfrm>
          <a:prstGeom prst="rect">
            <a:avLst/>
          </a:prstGeom>
        </p:spPr>
        <p:txBody>
          <a:bodyPr wrap="none">
            <a:spAutoFit/>
          </a:bodyPr>
          <a:lstStyle/>
          <a:p>
            <a:r>
              <a:rPr lang="en-US" altLang="zh-CN" b="1" err="1">
                <a:solidFill>
                  <a:srgbClr val="333333"/>
                </a:solidFill>
                <a:latin typeface="微软雅黑" panose="020B0503020204020204" pitchFamily="34" charset="-122"/>
                <a:ea typeface="微软雅黑" panose="020B0503020204020204" pitchFamily="34" charset="-122"/>
              </a:rPr>
              <a:t>Genbank</a:t>
            </a:r>
            <a:endParaRPr lang="zh-CN" altLang="en-US"/>
          </a:p>
        </p:txBody>
      </p:sp>
      <p:sp>
        <p:nvSpPr>
          <p:cNvPr id="8" name="矩形 7">
            <a:extLst>
              <a:ext uri="{FF2B5EF4-FFF2-40B4-BE49-F238E27FC236}">
                <a16:creationId xmlns:a16="http://schemas.microsoft.com/office/drawing/2014/main" id="{A19EDDC6-07E7-4189-85F1-D1F0E858D0D0}"/>
              </a:ext>
            </a:extLst>
          </p:cNvPr>
          <p:cNvSpPr/>
          <p:nvPr/>
        </p:nvSpPr>
        <p:spPr>
          <a:xfrm>
            <a:off x="939210" y="2340343"/>
            <a:ext cx="11128743" cy="1754326"/>
          </a:xfrm>
          <a:prstGeom prst="rect">
            <a:avLst/>
          </a:prstGeom>
        </p:spPr>
        <p:txBody>
          <a:bodyPr wrap="square">
            <a:spAutoFit/>
          </a:bodyPr>
          <a:lstStyle/>
          <a:p>
            <a:pPr marL="285750" indent="-285750">
              <a:buFont typeface="Arial" panose="020B0604020202020204" pitchFamily="34" charset="0"/>
              <a:buChar char="•"/>
            </a:pPr>
            <a:r>
              <a:rPr lang="en-US" altLang="zh-CN"/>
              <a:t>GenBank-</a:t>
            </a:r>
            <a:r>
              <a:rPr lang="zh-CN" altLang="en-US"/>
              <a:t>核酸数据库是美国国家生物技术信息中心</a:t>
            </a:r>
            <a:r>
              <a:rPr lang="en-US" altLang="zh-CN"/>
              <a:t>(National Center for Biotechnology Information </a:t>
            </a:r>
            <a:r>
              <a:rPr lang="zh-CN" altLang="en-US"/>
              <a:t>，</a:t>
            </a:r>
            <a:r>
              <a:rPr lang="en-US" altLang="zh-CN"/>
              <a:t>NCBI)</a:t>
            </a:r>
            <a:r>
              <a:rPr lang="zh-CN" altLang="en-US"/>
              <a:t>建立的一个</a:t>
            </a:r>
            <a:r>
              <a:rPr lang="zh-CN" altLang="en-US">
                <a:solidFill>
                  <a:srgbClr val="FF0000"/>
                </a:solidFill>
              </a:rPr>
              <a:t>全面的数据库</a:t>
            </a:r>
            <a:r>
              <a:rPr lang="zh-CN" altLang="en-US"/>
              <a:t>，包含近</a:t>
            </a:r>
            <a:r>
              <a:rPr lang="en-US" altLang="zh-CN"/>
              <a:t>26</a:t>
            </a:r>
            <a:r>
              <a:rPr lang="zh-CN" altLang="en-US"/>
              <a:t>万个物种的可公开的核苷酸序列。</a:t>
            </a:r>
            <a:r>
              <a:rPr lang="en-US" altLang="zh-CN"/>
              <a:t>GenBank</a:t>
            </a:r>
            <a:r>
              <a:rPr lang="zh-CN" altLang="en-US"/>
              <a:t>与洲的</a:t>
            </a:r>
            <a:r>
              <a:rPr lang="en-US" altLang="zh-CN"/>
              <a:t>EMBL</a:t>
            </a:r>
            <a:r>
              <a:rPr lang="zh-CN" altLang="en-US"/>
              <a:t>和日本的</a:t>
            </a:r>
            <a:r>
              <a:rPr lang="en-US" altLang="zh-CN"/>
              <a:t>DDBJ</a:t>
            </a:r>
            <a:r>
              <a:rPr lang="zh-CN" altLang="en-US"/>
              <a:t>之间每天进行数据交换确保了全球范围的数据覆盖。可通过</a:t>
            </a:r>
            <a:r>
              <a:rPr lang="en-US" altLang="zh-CN"/>
              <a:t>FTP</a:t>
            </a:r>
            <a:r>
              <a:rPr lang="zh-CN" altLang="en-US"/>
              <a:t>获取版本数据集和每日更新数据集。</a:t>
            </a:r>
            <a:endParaRPr lang="en-US" altLang="zh-CN"/>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GenBank</a:t>
            </a:r>
            <a:r>
              <a:rPr lang="zh-CN" altLang="en-US"/>
              <a:t>版本每两个月发布一次，可从 </a:t>
            </a:r>
            <a:r>
              <a:rPr lang="en-US" altLang="zh-CN"/>
              <a:t>ftp</a:t>
            </a:r>
            <a:r>
              <a:rPr lang="zh-CN" altLang="en-US"/>
              <a:t>站点（</a:t>
            </a:r>
            <a:r>
              <a:rPr lang="en-US" altLang="zh-CN"/>
              <a:t> https://ftp.ncbi.nih.gov/genbank/ </a:t>
            </a:r>
            <a:r>
              <a:rPr lang="zh-CN" altLang="en-US"/>
              <a:t>）获得。</a:t>
            </a:r>
            <a:endParaRPr lang="en-US" altLang="zh-CN"/>
          </a:p>
        </p:txBody>
      </p:sp>
      <p:sp>
        <p:nvSpPr>
          <p:cNvPr id="13" name="矩形 12">
            <a:extLst>
              <a:ext uri="{FF2B5EF4-FFF2-40B4-BE49-F238E27FC236}">
                <a16:creationId xmlns:a16="http://schemas.microsoft.com/office/drawing/2014/main" id="{527A932D-3DD8-4E84-9784-166635675773}"/>
              </a:ext>
            </a:extLst>
          </p:cNvPr>
          <p:cNvSpPr/>
          <p:nvPr/>
        </p:nvSpPr>
        <p:spPr>
          <a:xfrm>
            <a:off x="4754666" y="6578081"/>
            <a:ext cx="3023905" cy="307777"/>
          </a:xfrm>
          <a:prstGeom prst="rect">
            <a:avLst/>
          </a:prstGeom>
        </p:spPr>
        <p:txBody>
          <a:bodyPr wrap="none">
            <a:spAutoFit/>
          </a:bodyPr>
          <a:lstStyle/>
          <a:p>
            <a:r>
              <a:rPr lang="en-US" altLang="zh-CN" sz="1400">
                <a:solidFill>
                  <a:srgbClr val="000000"/>
                </a:solidFill>
                <a:latin typeface="+mn-ea"/>
              </a:rPr>
              <a:t>GENBANK AND WGS STATISTICS</a:t>
            </a:r>
            <a:endParaRPr lang="zh-CN" altLang="en-US" sz="1400">
              <a:latin typeface="+mn-ea"/>
            </a:endParaRPr>
          </a:p>
        </p:txBody>
      </p:sp>
      <p:grpSp>
        <p:nvGrpSpPr>
          <p:cNvPr id="15" name="组合 14">
            <a:extLst>
              <a:ext uri="{FF2B5EF4-FFF2-40B4-BE49-F238E27FC236}">
                <a16:creationId xmlns:a16="http://schemas.microsoft.com/office/drawing/2014/main" id="{C0744A18-2691-4AC7-B499-72054A579E72}"/>
              </a:ext>
            </a:extLst>
          </p:cNvPr>
          <p:cNvGrpSpPr/>
          <p:nvPr/>
        </p:nvGrpSpPr>
        <p:grpSpPr>
          <a:xfrm>
            <a:off x="705294" y="4704406"/>
            <a:ext cx="11362659" cy="1744498"/>
            <a:chOff x="557751" y="4670192"/>
            <a:chExt cx="11878790" cy="1823739"/>
          </a:xfrm>
        </p:grpSpPr>
        <p:pic>
          <p:nvPicPr>
            <p:cNvPr id="11" name="图片 10">
              <a:extLst>
                <a:ext uri="{FF2B5EF4-FFF2-40B4-BE49-F238E27FC236}">
                  <a16:creationId xmlns:a16="http://schemas.microsoft.com/office/drawing/2014/main" id="{CA677224-C25C-4701-AFF5-1F09DD6C545A}"/>
                </a:ext>
              </a:extLst>
            </p:cNvPr>
            <p:cNvPicPr>
              <a:picLocks noChangeAspect="1"/>
            </p:cNvPicPr>
            <p:nvPr/>
          </p:nvPicPr>
          <p:blipFill rotWithShape="1">
            <a:blip r:embed="rId3">
              <a:extLst>
                <a:ext uri="{28A0092B-C50C-407E-A947-70E740481C1C}">
                  <a14:useLocalDpi xmlns:a14="http://schemas.microsoft.com/office/drawing/2010/main" val="0"/>
                </a:ext>
              </a:extLst>
            </a:blip>
            <a:srcRect r="7067"/>
            <a:stretch/>
          </p:blipFill>
          <p:spPr>
            <a:xfrm>
              <a:off x="557751" y="4670192"/>
              <a:ext cx="5146891" cy="1812192"/>
            </a:xfrm>
            <a:prstGeom prst="rect">
              <a:avLst/>
            </a:prstGeom>
            <a:ln>
              <a:solidFill>
                <a:schemeClr val="tx1"/>
              </a:solidFill>
            </a:ln>
          </p:spPr>
        </p:pic>
        <p:pic>
          <p:nvPicPr>
            <p:cNvPr id="14" name="图片 13">
              <a:extLst>
                <a:ext uri="{FF2B5EF4-FFF2-40B4-BE49-F238E27FC236}">
                  <a16:creationId xmlns:a16="http://schemas.microsoft.com/office/drawing/2014/main" id="{A81EDC8E-06C8-40EB-9C6B-7F78C0225120}"/>
                </a:ext>
              </a:extLst>
            </p:cNvPr>
            <p:cNvPicPr>
              <a:picLocks noChangeAspect="1"/>
            </p:cNvPicPr>
            <p:nvPr/>
          </p:nvPicPr>
          <p:blipFill>
            <a:blip r:embed="rId4"/>
            <a:stretch>
              <a:fillRect/>
            </a:stretch>
          </p:blipFill>
          <p:spPr>
            <a:xfrm>
              <a:off x="5965488" y="4681739"/>
              <a:ext cx="6471053" cy="1812192"/>
            </a:xfrm>
            <a:prstGeom prst="rect">
              <a:avLst/>
            </a:prstGeom>
            <a:ln>
              <a:solidFill>
                <a:schemeClr val="tx1"/>
              </a:solidFill>
            </a:ln>
          </p:spPr>
        </p:pic>
      </p:grpSp>
      <p:pic>
        <p:nvPicPr>
          <p:cNvPr id="12" name="图片 11">
            <a:extLst>
              <a:ext uri="{FF2B5EF4-FFF2-40B4-BE49-F238E27FC236}">
                <a16:creationId xmlns:a16="http://schemas.microsoft.com/office/drawing/2014/main" id="{319E8C73-0A77-44AA-B9C8-A13AD7A1877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57560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核酸基因组数据库</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331255" y="1361275"/>
            <a:ext cx="1683474" cy="369332"/>
          </a:xfrm>
          <a:prstGeom prst="rect">
            <a:avLst/>
          </a:prstGeom>
        </p:spPr>
        <p:txBody>
          <a:bodyPr wrap="none">
            <a:spAutoFit/>
          </a:bodyPr>
          <a:lstStyle/>
          <a:p>
            <a:r>
              <a:rPr lang="zh-CN" altLang="en-US" b="1">
                <a:latin typeface="+mn-ea"/>
              </a:rPr>
              <a:t>访问</a:t>
            </a:r>
            <a:r>
              <a:rPr lang="en-US" altLang="zh-CN" b="1">
                <a:latin typeface="+mn-ea"/>
              </a:rPr>
              <a:t>GenBank</a:t>
            </a:r>
          </a:p>
        </p:txBody>
      </p:sp>
      <p:sp>
        <p:nvSpPr>
          <p:cNvPr id="8" name="矩形 7">
            <a:extLst>
              <a:ext uri="{FF2B5EF4-FFF2-40B4-BE49-F238E27FC236}">
                <a16:creationId xmlns:a16="http://schemas.microsoft.com/office/drawing/2014/main" id="{A19EDDC6-07E7-4189-85F1-D1F0E858D0D0}"/>
              </a:ext>
            </a:extLst>
          </p:cNvPr>
          <p:cNvSpPr/>
          <p:nvPr/>
        </p:nvSpPr>
        <p:spPr>
          <a:xfrm>
            <a:off x="843516" y="1846869"/>
            <a:ext cx="11128743" cy="369332"/>
          </a:xfrm>
          <a:prstGeom prst="rect">
            <a:avLst/>
          </a:prstGeom>
        </p:spPr>
        <p:txBody>
          <a:bodyPr wrap="square">
            <a:spAutoFit/>
          </a:bodyPr>
          <a:lstStyle/>
          <a:p>
            <a:r>
              <a:rPr lang="zh-CN" altLang="en-US" b="1">
                <a:latin typeface="+mn-ea"/>
              </a:rPr>
              <a:t>有几种方法可以从</a:t>
            </a:r>
            <a:r>
              <a:rPr lang="en-US" altLang="zh-CN" b="1">
                <a:latin typeface="+mn-ea"/>
              </a:rPr>
              <a:t>GenBank</a:t>
            </a:r>
            <a:r>
              <a:rPr lang="zh-CN" altLang="en-US" b="1">
                <a:latin typeface="+mn-ea"/>
              </a:rPr>
              <a:t>中搜索和检索数据。</a:t>
            </a:r>
          </a:p>
        </p:txBody>
      </p:sp>
      <p:sp>
        <p:nvSpPr>
          <p:cNvPr id="4" name="矩形 3">
            <a:extLst>
              <a:ext uri="{FF2B5EF4-FFF2-40B4-BE49-F238E27FC236}">
                <a16:creationId xmlns:a16="http://schemas.microsoft.com/office/drawing/2014/main" id="{F9DFFFDF-3D38-4699-9366-EF4A18818CE3}"/>
              </a:ext>
            </a:extLst>
          </p:cNvPr>
          <p:cNvSpPr/>
          <p:nvPr/>
        </p:nvSpPr>
        <p:spPr>
          <a:xfrm>
            <a:off x="1112874" y="2517385"/>
            <a:ext cx="9966251" cy="2585323"/>
          </a:xfrm>
          <a:prstGeom prst="rect">
            <a:avLst/>
          </a:prstGeom>
        </p:spPr>
        <p:txBody>
          <a:bodyPr wrap="square">
            <a:spAutoFit/>
          </a:bodyPr>
          <a:lstStyle/>
          <a:p>
            <a:pPr marL="285750" indent="-285750">
              <a:buFont typeface="Arial" panose="020B0604020202020204" pitchFamily="34" charset="0"/>
              <a:buChar char="•"/>
            </a:pPr>
            <a:r>
              <a:rPr lang="zh-CN" altLang="en-US">
                <a:latin typeface="+mn-ea"/>
              </a:rPr>
              <a:t>用</a:t>
            </a:r>
            <a:r>
              <a:rPr lang="en-US" altLang="zh-CN">
                <a:latin typeface="+mn-ea"/>
                <a:hlinkClick r:id="rId3"/>
              </a:rPr>
              <a:t>Entrez</a:t>
            </a:r>
            <a:r>
              <a:rPr lang="zh-CN" altLang="en-US">
                <a:latin typeface="+mn-ea"/>
                <a:hlinkClick r:id="rId3"/>
              </a:rPr>
              <a:t>核苷酸在</a:t>
            </a:r>
            <a:r>
              <a:rPr lang="en-US" altLang="zh-CN">
                <a:latin typeface="+mn-ea"/>
              </a:rPr>
              <a:t>GenBank</a:t>
            </a:r>
            <a:r>
              <a:rPr lang="zh-CN" altLang="en-US">
                <a:latin typeface="+mn-ea"/>
              </a:rPr>
              <a:t>中搜索序列标识符和注释 。</a:t>
            </a:r>
            <a:endParaRPr lang="en-US" altLang="zh-CN">
              <a:latin typeface="+mn-ea"/>
            </a:endParaRPr>
          </a:p>
          <a:p>
            <a:endParaRPr lang="zh-CN" altLang="en-US">
              <a:latin typeface="+mn-ea"/>
            </a:endParaRPr>
          </a:p>
          <a:p>
            <a:pPr marL="285750" indent="-285750">
              <a:buFont typeface="Arial" panose="020B0604020202020204" pitchFamily="34" charset="0"/>
              <a:buChar char="•"/>
            </a:pPr>
            <a:r>
              <a:rPr lang="zh-CN" altLang="en-US">
                <a:latin typeface="+mn-ea"/>
              </a:rPr>
              <a:t>使用</a:t>
            </a:r>
            <a:r>
              <a:rPr lang="en-US" altLang="zh-CN">
                <a:latin typeface="+mn-ea"/>
                <a:hlinkClick r:id="rId4"/>
              </a:rPr>
              <a:t>BLAST</a:t>
            </a:r>
            <a:r>
              <a:rPr lang="zh-CN" altLang="en-US">
                <a:latin typeface="+mn-ea"/>
              </a:rPr>
              <a:t>（基本局部比对搜索工具）搜索</a:t>
            </a:r>
            <a:r>
              <a:rPr lang="en-US" altLang="zh-CN">
                <a:latin typeface="+mn-ea"/>
              </a:rPr>
              <a:t>GenBank</a:t>
            </a:r>
            <a:r>
              <a:rPr lang="zh-CN" altLang="en-US">
                <a:latin typeface="+mn-ea"/>
              </a:rPr>
              <a:t>序列并将其与查询序列</a:t>
            </a:r>
            <a:r>
              <a:rPr lang="zh-CN" altLang="en-US">
                <a:latin typeface="+mn-ea"/>
                <a:hlinkClick r:id="rId4"/>
              </a:rPr>
              <a:t>比对</a:t>
            </a:r>
            <a:r>
              <a:rPr lang="zh-CN" altLang="en-US">
                <a:latin typeface="+mn-ea"/>
              </a:rPr>
              <a:t>。</a:t>
            </a:r>
            <a:r>
              <a:rPr lang="en-US" altLang="zh-CN">
                <a:latin typeface="+mn-ea"/>
              </a:rPr>
              <a:t>BLAST</a:t>
            </a:r>
            <a:r>
              <a:rPr lang="zh-CN" altLang="en-US">
                <a:latin typeface="+mn-ea"/>
              </a:rPr>
              <a:t>独立搜索</a:t>
            </a:r>
            <a:r>
              <a:rPr lang="en-US" altLang="zh-CN">
                <a:latin typeface="+mn-ea"/>
              </a:rPr>
              <a:t>Core Nucleotide</a:t>
            </a:r>
            <a:r>
              <a:rPr lang="zh-CN" altLang="en-US">
                <a:latin typeface="+mn-ea"/>
              </a:rPr>
              <a:t>，</a:t>
            </a:r>
            <a:r>
              <a:rPr lang="en-US" altLang="zh-CN" err="1">
                <a:latin typeface="+mn-ea"/>
              </a:rPr>
              <a:t>dbEST</a:t>
            </a:r>
            <a:r>
              <a:rPr lang="zh-CN" altLang="en-US">
                <a:latin typeface="+mn-ea"/>
              </a:rPr>
              <a:t>和</a:t>
            </a:r>
            <a:r>
              <a:rPr lang="en-US" altLang="zh-CN" err="1">
                <a:latin typeface="+mn-ea"/>
              </a:rPr>
              <a:t>dbGSS</a:t>
            </a:r>
            <a:r>
              <a:rPr lang="zh-CN" altLang="en-US">
                <a:latin typeface="+mn-ea"/>
              </a:rPr>
              <a:t>；有关大量</a:t>
            </a:r>
            <a:r>
              <a:rPr lang="en-US" altLang="zh-CN">
                <a:latin typeface="+mn-ea"/>
              </a:rPr>
              <a:t>BLAST</a:t>
            </a:r>
            <a:r>
              <a:rPr lang="zh-CN" altLang="en-US">
                <a:latin typeface="+mn-ea"/>
              </a:rPr>
              <a:t>数据库的更多信息，请参见 </a:t>
            </a:r>
            <a:r>
              <a:rPr lang="en-US" altLang="zh-CN">
                <a:latin typeface="+mn-ea"/>
                <a:hlinkClick r:id="rId5"/>
              </a:rPr>
              <a:t>BLAST</a:t>
            </a:r>
            <a:r>
              <a:rPr lang="zh-CN" altLang="en-US">
                <a:latin typeface="+mn-ea"/>
              </a:rPr>
              <a:t>。</a:t>
            </a:r>
            <a:endParaRPr lang="en-US" altLang="zh-CN">
              <a:latin typeface="+mn-ea"/>
            </a:endParaRPr>
          </a:p>
          <a:p>
            <a:endParaRPr lang="zh-CN" altLang="en-US">
              <a:latin typeface="+mn-ea"/>
            </a:endParaRPr>
          </a:p>
          <a:p>
            <a:pPr marL="285750" indent="-285750">
              <a:buFont typeface="Arial" panose="020B0604020202020204" pitchFamily="34" charset="0"/>
              <a:buChar char="•"/>
            </a:pPr>
            <a:r>
              <a:rPr lang="zh-CN" altLang="en-US">
                <a:latin typeface="+mn-ea"/>
              </a:rPr>
              <a:t>使用</a:t>
            </a:r>
            <a:r>
              <a:rPr lang="en-US" altLang="zh-CN">
                <a:latin typeface="+mn-ea"/>
                <a:hlinkClick r:id="rId6"/>
              </a:rPr>
              <a:t>NCBI</a:t>
            </a:r>
            <a:r>
              <a:rPr lang="zh-CN" altLang="en-US">
                <a:latin typeface="+mn-ea"/>
                <a:hlinkClick r:id="rId6"/>
              </a:rPr>
              <a:t>电子程序</a:t>
            </a:r>
            <a:r>
              <a:rPr lang="zh-CN" altLang="en-US">
                <a:latin typeface="+mn-ea"/>
              </a:rPr>
              <a:t>以编程方式搜索，链接和下载序列。</a:t>
            </a:r>
            <a:endParaRPr lang="en-US" altLang="zh-CN">
              <a:latin typeface="+mn-ea"/>
            </a:endParaRPr>
          </a:p>
          <a:p>
            <a:pPr marL="285750" indent="-285750">
              <a:buFont typeface="Arial" panose="020B0604020202020204" pitchFamily="34" charset="0"/>
              <a:buChar char="•"/>
            </a:pPr>
            <a:endParaRPr lang="zh-CN" altLang="en-US">
              <a:latin typeface="+mn-ea"/>
            </a:endParaRPr>
          </a:p>
          <a:p>
            <a:pPr marL="285750" indent="-285750">
              <a:buFont typeface="Arial" panose="020B0604020202020204" pitchFamily="34" charset="0"/>
              <a:buChar char="•"/>
            </a:pPr>
            <a:r>
              <a:rPr lang="en-US" altLang="zh-CN">
                <a:latin typeface="+mn-ea"/>
              </a:rPr>
              <a:t>ASN.1</a:t>
            </a:r>
            <a:r>
              <a:rPr lang="zh-CN" altLang="en-US">
                <a:latin typeface="+mn-ea"/>
              </a:rPr>
              <a:t>和</a:t>
            </a:r>
            <a:r>
              <a:rPr lang="zh-CN" altLang="en-US"/>
              <a:t>纯文本</a:t>
            </a:r>
            <a:r>
              <a:rPr lang="zh-CN" altLang="en-US">
                <a:latin typeface="+mn-ea"/>
              </a:rPr>
              <a:t>格式在</a:t>
            </a:r>
            <a:r>
              <a:rPr lang="en-US" altLang="zh-CN">
                <a:latin typeface="+mn-ea"/>
              </a:rPr>
              <a:t>NCBI</a:t>
            </a:r>
            <a:r>
              <a:rPr lang="zh-CN" altLang="en-US">
                <a:latin typeface="+mn-ea"/>
              </a:rPr>
              <a:t>的匿名</a:t>
            </a:r>
            <a:r>
              <a:rPr lang="en-US" altLang="zh-CN">
                <a:latin typeface="+mn-ea"/>
              </a:rPr>
              <a:t>FTP</a:t>
            </a:r>
            <a:r>
              <a:rPr lang="zh-CN" altLang="en-US">
                <a:latin typeface="+mn-ea"/>
              </a:rPr>
              <a:t>服务器上访问：</a:t>
            </a:r>
            <a:r>
              <a:rPr lang="en-US" altLang="zh-CN">
                <a:latin typeface="+mn-ea"/>
                <a:hlinkClick r:id="rId7"/>
              </a:rPr>
              <a:t>ftp</a:t>
            </a:r>
            <a:r>
              <a:rPr lang="en-US" altLang="zh-CN">
                <a:latin typeface="+mn-ea"/>
              </a:rPr>
              <a:t> : </a:t>
            </a:r>
            <a:r>
              <a:rPr lang="en-US" altLang="zh-CN">
                <a:latin typeface="+mn-ea"/>
                <a:hlinkClick r:id="rId7"/>
              </a:rPr>
              <a:t>//ftp.ncbi.nlm.nih.gov/ncbi-asn1</a:t>
            </a:r>
            <a:r>
              <a:rPr lang="zh-CN" altLang="en-US">
                <a:latin typeface="+mn-ea"/>
              </a:rPr>
              <a:t>和 </a:t>
            </a:r>
            <a:r>
              <a:rPr lang="en-US" altLang="zh-CN">
                <a:latin typeface="+mn-ea"/>
                <a:hlinkClick r:id="rId8"/>
              </a:rPr>
              <a:t>ftp://ftp.ncbi.nlm.nih.gov/genbank</a:t>
            </a:r>
            <a:r>
              <a:rPr lang="zh-CN" altLang="en-US">
                <a:latin typeface="+mn-ea"/>
                <a:hlinkClick r:id="rId8"/>
              </a:rPr>
              <a:t>。</a:t>
            </a:r>
            <a:endParaRPr lang="en-US" altLang="zh-CN">
              <a:latin typeface="+mn-ea"/>
            </a:endParaRPr>
          </a:p>
        </p:txBody>
      </p:sp>
      <p:pic>
        <p:nvPicPr>
          <p:cNvPr id="9" name="图片 8">
            <a:extLst>
              <a:ext uri="{FF2B5EF4-FFF2-40B4-BE49-F238E27FC236}">
                <a16:creationId xmlns:a16="http://schemas.microsoft.com/office/drawing/2014/main" id="{BE9BC07A-2C9D-4292-9485-C16E37DA443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43820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7638619"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生物信息分析入门基础知识</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6198023E-6DAF-41E7-8DE5-47FA05C81117}"/>
              </a:ext>
            </a:extLst>
          </p:cNvPr>
          <p:cNvSpPr/>
          <p:nvPr/>
        </p:nvSpPr>
        <p:spPr>
          <a:xfrm>
            <a:off x="2924298" y="3044279"/>
            <a:ext cx="6907660" cy="769441"/>
          </a:xfrm>
          <a:prstGeom prst="rect">
            <a:avLst/>
          </a:prstGeom>
        </p:spPr>
        <p:txBody>
          <a:bodyPr wrap="none">
            <a:spAutoFit/>
          </a:bodyPr>
          <a:lstStyle/>
          <a:p>
            <a:r>
              <a:rPr lang="en-US" altLang="zh-CN" sz="4400" b="1">
                <a:cs typeface="+mn-ea"/>
                <a:sym typeface="+mn-lt"/>
              </a:rPr>
              <a:t>1 </a:t>
            </a:r>
            <a:r>
              <a:rPr lang="zh-CN" altLang="en-US" sz="4400" b="1">
                <a:cs typeface="+mn-ea"/>
                <a:sym typeface="+mn-lt"/>
              </a:rPr>
              <a:t>生物信息学常见数据格式</a:t>
            </a:r>
          </a:p>
        </p:txBody>
      </p:sp>
      <p:sp>
        <p:nvSpPr>
          <p:cNvPr id="3" name="矩形 2">
            <a:hlinkClick r:id="rId7" action="ppaction://hlinksldjump"/>
            <a:extLst>
              <a:ext uri="{FF2B5EF4-FFF2-40B4-BE49-F238E27FC236}">
                <a16:creationId xmlns:a16="http://schemas.microsoft.com/office/drawing/2014/main" id="{9AC62F0E-638A-4660-A8D0-4BB75BFA011D}"/>
              </a:ext>
            </a:extLst>
          </p:cNvPr>
          <p:cNvSpPr/>
          <p:nvPr/>
        </p:nvSpPr>
        <p:spPr>
          <a:xfrm>
            <a:off x="11084004" y="6416132"/>
            <a:ext cx="1107996" cy="369332"/>
          </a:xfrm>
          <a:prstGeom prst="rect">
            <a:avLst/>
          </a:prstGeom>
        </p:spPr>
        <p:txBody>
          <a:bodyPr wrap="none">
            <a:spAutoFit/>
          </a:bodyPr>
          <a:lstStyle/>
          <a:p>
            <a:r>
              <a:rPr lang="zh-CN" altLang="en-US" b="1">
                <a:solidFill>
                  <a:schemeClr val="tx2"/>
                </a:solidFill>
                <a:cs typeface="+mn-ea"/>
                <a:sym typeface="+mn-lt"/>
              </a:rPr>
              <a:t>返回目录</a:t>
            </a:r>
          </a:p>
        </p:txBody>
      </p:sp>
      <p:pic>
        <p:nvPicPr>
          <p:cNvPr id="8" name="图片 7">
            <a:extLst>
              <a:ext uri="{FF2B5EF4-FFF2-40B4-BE49-F238E27FC236}">
                <a16:creationId xmlns:a16="http://schemas.microsoft.com/office/drawing/2014/main" id="{3134D494-29BE-49DA-9A5F-D6CE1E0A707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9" name="图片 8">
            <a:extLst>
              <a:ext uri="{FF2B5EF4-FFF2-40B4-BE49-F238E27FC236}">
                <a16:creationId xmlns:a16="http://schemas.microsoft.com/office/drawing/2014/main" id="{2A5643B6-048E-425A-A1FA-4BB1619F33C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0" name="图片 9">
            <a:extLst>
              <a:ext uri="{FF2B5EF4-FFF2-40B4-BE49-F238E27FC236}">
                <a16:creationId xmlns:a16="http://schemas.microsoft.com/office/drawing/2014/main" id="{36D24BB6-D6B9-4B8D-92BA-D0D1637B2C1B}"/>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1" name="图片 10">
            <a:extLst>
              <a:ext uri="{FF2B5EF4-FFF2-40B4-BE49-F238E27FC236}">
                <a16:creationId xmlns:a16="http://schemas.microsoft.com/office/drawing/2014/main" id="{0E05BC8A-5879-48B8-B860-2592E492482A}"/>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2" name="图片 11">
            <a:extLst>
              <a:ext uri="{FF2B5EF4-FFF2-40B4-BE49-F238E27FC236}">
                <a16:creationId xmlns:a16="http://schemas.microsoft.com/office/drawing/2014/main" id="{09ACD2A0-B3B5-478E-BB44-ABC172BE6707}"/>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44024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核酸</a:t>
            </a:r>
            <a:r>
              <a:rPr lang="en-US" altLang="zh-CN" sz="2400" b="1">
                <a:solidFill>
                  <a:srgbClr val="366092"/>
                </a:solidFill>
                <a:latin typeface="微软雅黑" panose="020B0503020204020204" pitchFamily="34" charset="-122"/>
                <a:ea typeface="微软雅黑" panose="020B0503020204020204" pitchFamily="34" charset="-122"/>
              </a:rPr>
              <a:t>, </a:t>
            </a:r>
            <a:r>
              <a:rPr lang="zh-CN" altLang="en-US" sz="2400" b="1">
                <a:solidFill>
                  <a:srgbClr val="366092"/>
                </a:solidFill>
                <a:latin typeface="微软雅黑" panose="020B0503020204020204" pitchFamily="34" charset="-122"/>
                <a:ea typeface="微软雅黑" panose="020B0503020204020204" pitchFamily="34" charset="-122"/>
              </a:rPr>
              <a:t>基因组数据库</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5032660"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NCBI database</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 Nucleotide </a:t>
            </a:r>
            <a:r>
              <a:rPr lang="zh-CN" altLang="en-US" b="1">
                <a:solidFill>
                  <a:srgbClr val="333333"/>
                </a:solidFill>
                <a:latin typeface="微软雅黑" panose="020B0503020204020204" pitchFamily="34" charset="-122"/>
                <a:ea typeface="微软雅黑" panose="020B0503020204020204" pitchFamily="34" charset="-122"/>
              </a:rPr>
              <a:t>，</a:t>
            </a:r>
            <a:r>
              <a:rPr lang="en-US" altLang="zh-CN" b="1">
                <a:solidFill>
                  <a:srgbClr val="333333"/>
                </a:solidFill>
                <a:latin typeface="微软雅黑" panose="020B0503020204020204" pitchFamily="34" charset="-122"/>
                <a:ea typeface="微软雅黑" panose="020B0503020204020204" pitchFamily="34" charset="-122"/>
              </a:rPr>
              <a:t>Genome </a:t>
            </a:r>
            <a:r>
              <a:rPr lang="zh-CN" altLang="en-US" b="1">
                <a:solidFill>
                  <a:srgbClr val="333333"/>
                </a:solidFill>
                <a:latin typeface="微软雅黑" panose="020B0503020204020204" pitchFamily="34" charset="-122"/>
                <a:ea typeface="微软雅黑" panose="020B0503020204020204" pitchFamily="34" charset="-122"/>
              </a:rPr>
              <a:t>）</a:t>
            </a:r>
            <a:endParaRPr lang="en-US" altLang="zh-CN" sz="2400" b="1">
              <a:solidFill>
                <a:srgbClr val="333333"/>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D175A2F-E902-4BD8-AFC4-5E72492CDC92}"/>
              </a:ext>
            </a:extLst>
          </p:cNvPr>
          <p:cNvGrpSpPr/>
          <p:nvPr/>
        </p:nvGrpSpPr>
        <p:grpSpPr>
          <a:xfrm>
            <a:off x="612146" y="3141920"/>
            <a:ext cx="11246467" cy="3627996"/>
            <a:chOff x="558983" y="2465205"/>
            <a:chExt cx="11246467" cy="3627996"/>
          </a:xfrm>
        </p:grpSpPr>
        <p:pic>
          <p:nvPicPr>
            <p:cNvPr id="9" name="图片 8">
              <a:extLst>
                <a:ext uri="{FF2B5EF4-FFF2-40B4-BE49-F238E27FC236}">
                  <a16:creationId xmlns:a16="http://schemas.microsoft.com/office/drawing/2014/main" id="{5DAC791E-3096-42C1-9F6A-8A8BFE5AB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586" y="2465205"/>
              <a:ext cx="5590864" cy="2880000"/>
            </a:xfrm>
            <a:prstGeom prst="rect">
              <a:avLst/>
            </a:prstGeom>
          </p:spPr>
        </p:pic>
        <p:pic>
          <p:nvPicPr>
            <p:cNvPr id="11" name="图片 10">
              <a:extLst>
                <a:ext uri="{FF2B5EF4-FFF2-40B4-BE49-F238E27FC236}">
                  <a16:creationId xmlns:a16="http://schemas.microsoft.com/office/drawing/2014/main" id="{77DA3B77-8E35-4968-BE98-7F5099D59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83" y="2465205"/>
              <a:ext cx="5145659" cy="2880000"/>
            </a:xfrm>
            <a:prstGeom prst="rect">
              <a:avLst/>
            </a:prstGeom>
          </p:spPr>
        </p:pic>
        <p:sp>
          <p:nvSpPr>
            <p:cNvPr id="12" name="矩形 11">
              <a:extLst>
                <a:ext uri="{FF2B5EF4-FFF2-40B4-BE49-F238E27FC236}">
                  <a16:creationId xmlns:a16="http://schemas.microsoft.com/office/drawing/2014/main" id="{91B87792-E74C-41E5-8160-CC7DA454DD9E}"/>
                </a:ext>
              </a:extLst>
            </p:cNvPr>
            <p:cNvSpPr/>
            <p:nvPr/>
          </p:nvSpPr>
          <p:spPr>
            <a:xfrm>
              <a:off x="848719" y="5508426"/>
              <a:ext cx="4566186" cy="584775"/>
            </a:xfrm>
            <a:prstGeom prst="rect">
              <a:avLst/>
            </a:prstGeom>
          </p:spPr>
          <p:txBody>
            <a:bodyPr wrap="none">
              <a:spAutoFit/>
            </a:bodyPr>
            <a:lstStyle/>
            <a:p>
              <a:pPr algn="ctr"/>
              <a:r>
                <a:rPr lang="en-US" altLang="zh-CN" sz="1600" b="1">
                  <a:solidFill>
                    <a:srgbClr val="333333"/>
                  </a:solidFill>
                  <a:latin typeface="微软雅黑" panose="020B0503020204020204" pitchFamily="34" charset="-122"/>
                  <a:ea typeface="微软雅黑" panose="020B0503020204020204" pitchFamily="34" charset="-122"/>
                </a:rPr>
                <a:t>NCBI Nucleotide database</a:t>
              </a:r>
            </a:p>
            <a:p>
              <a:pPr algn="ctr"/>
              <a:r>
                <a:rPr lang="en-US" altLang="zh-CN" sz="1600" b="1">
                  <a:solidFill>
                    <a:srgbClr val="333333"/>
                  </a:solidFill>
                  <a:latin typeface="微软雅黑" panose="020B0503020204020204" pitchFamily="34" charset="-122"/>
                  <a:ea typeface="微软雅黑" panose="020B0503020204020204" pitchFamily="34" charset="-122"/>
                  <a:hlinkClick r:id="rId5"/>
                </a:rPr>
                <a:t>https://www.ncbi.nlm.nih.gov/nucleotide/</a:t>
              </a:r>
              <a:endParaRPr lang="en-US" altLang="zh-CN" sz="1600" b="1">
                <a:solidFill>
                  <a:srgbClr val="333333"/>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81B20C4-1C5E-4B46-8A15-E2AE4FB831A9}"/>
                </a:ext>
              </a:extLst>
            </p:cNvPr>
            <p:cNvSpPr/>
            <p:nvPr/>
          </p:nvSpPr>
          <p:spPr>
            <a:xfrm>
              <a:off x="6848753" y="5508426"/>
              <a:ext cx="4322530" cy="584775"/>
            </a:xfrm>
            <a:prstGeom prst="rect">
              <a:avLst/>
            </a:prstGeom>
          </p:spPr>
          <p:txBody>
            <a:bodyPr wrap="none">
              <a:spAutoFit/>
            </a:bodyPr>
            <a:lstStyle/>
            <a:p>
              <a:pPr algn="ctr"/>
              <a:r>
                <a:rPr lang="en-US" altLang="zh-CN" sz="1600" b="1">
                  <a:solidFill>
                    <a:srgbClr val="333333"/>
                  </a:solidFill>
                  <a:latin typeface="微软雅黑" panose="020B0503020204020204" pitchFamily="34" charset="-122"/>
                  <a:ea typeface="微软雅黑" panose="020B0503020204020204" pitchFamily="34" charset="-122"/>
                </a:rPr>
                <a:t>NCBI Genome database</a:t>
              </a:r>
            </a:p>
            <a:p>
              <a:pPr algn="ctr"/>
              <a:r>
                <a:rPr lang="en-US" altLang="zh-CN" sz="1600" b="1">
                  <a:solidFill>
                    <a:srgbClr val="333333"/>
                  </a:solidFill>
                  <a:latin typeface="微软雅黑" panose="020B0503020204020204" pitchFamily="34" charset="-122"/>
                  <a:ea typeface="微软雅黑" panose="020B0503020204020204" pitchFamily="34" charset="-122"/>
                  <a:hlinkClick r:id="rId6"/>
                </a:rPr>
                <a:t>https://www.ncbi.nlm.nih.gov/genome/</a:t>
              </a:r>
              <a:endParaRPr lang="en-US" altLang="zh-CN" sz="1600" b="1">
                <a:solidFill>
                  <a:srgbClr val="333333"/>
                </a:solidFill>
                <a:latin typeface="微软雅黑" panose="020B0503020204020204" pitchFamily="34" charset="-122"/>
                <a:ea typeface="微软雅黑" panose="020B0503020204020204" pitchFamily="34" charset="-122"/>
              </a:endParaRPr>
            </a:p>
          </p:txBody>
        </p:sp>
      </p:grpSp>
      <p:sp>
        <p:nvSpPr>
          <p:cNvPr id="15" name="矩形 14">
            <a:extLst>
              <a:ext uri="{FF2B5EF4-FFF2-40B4-BE49-F238E27FC236}">
                <a16:creationId xmlns:a16="http://schemas.microsoft.com/office/drawing/2014/main" id="{D1B18BF8-1360-4EC7-A525-7ED9CCA37536}"/>
              </a:ext>
            </a:extLst>
          </p:cNvPr>
          <p:cNvSpPr/>
          <p:nvPr/>
        </p:nvSpPr>
        <p:spPr>
          <a:xfrm>
            <a:off x="543105" y="2055369"/>
            <a:ext cx="5724644" cy="923330"/>
          </a:xfrm>
          <a:prstGeom prst="rect">
            <a:avLst/>
          </a:prstGeom>
        </p:spPr>
        <p:txBody>
          <a:bodyPr wrap="none">
            <a:spAutoFit/>
          </a:bodyPr>
          <a:lstStyle/>
          <a:p>
            <a:pPr marL="285750" indent="-285750">
              <a:buFont typeface="Wingdings" panose="05000000000000000000" pitchFamily="2" charset="2"/>
              <a:buChar char="Ø"/>
            </a:pPr>
            <a:r>
              <a:rPr lang="en-US" altLang="zh-CN">
                <a:solidFill>
                  <a:srgbClr val="333333"/>
                </a:solidFill>
                <a:latin typeface="微软雅黑" panose="020B0503020204020204" pitchFamily="34" charset="-122"/>
                <a:ea typeface="微软雅黑" panose="020B0503020204020204" pitchFamily="34" charset="-122"/>
              </a:rPr>
              <a:t>Nucleotide: </a:t>
            </a:r>
            <a:r>
              <a:rPr lang="zh-CN" altLang="en-US">
                <a:solidFill>
                  <a:srgbClr val="333333"/>
                </a:solidFill>
                <a:latin typeface="微软雅黑" panose="020B0503020204020204" pitchFamily="34" charset="-122"/>
                <a:ea typeface="微软雅黑" panose="020B0503020204020204" pitchFamily="34" charset="-122"/>
              </a:rPr>
              <a:t>基因序列</a:t>
            </a:r>
            <a:r>
              <a:rPr lang="en-US" altLang="zh-CN">
                <a:solidFill>
                  <a:srgbClr val="333333"/>
                </a:solidFill>
                <a:latin typeface="微软雅黑" panose="020B0503020204020204" pitchFamily="34" charset="-122"/>
                <a:ea typeface="微软雅黑" panose="020B0503020204020204" pitchFamily="34" charset="-122"/>
              </a:rPr>
              <a:t>, </a:t>
            </a:r>
            <a:r>
              <a:rPr lang="zh-CN" altLang="en-US">
                <a:solidFill>
                  <a:srgbClr val="333333"/>
                </a:solidFill>
                <a:latin typeface="微软雅黑" panose="020B0503020204020204" pitchFamily="34" charset="-122"/>
                <a:ea typeface="微软雅黑" panose="020B0503020204020204" pitchFamily="34" charset="-122"/>
              </a:rPr>
              <a:t>基因组序列</a:t>
            </a:r>
            <a:r>
              <a:rPr lang="en-US" altLang="zh-CN">
                <a:solidFill>
                  <a:srgbClr val="333333"/>
                </a:solidFill>
                <a:latin typeface="微软雅黑" panose="020B0503020204020204" pitchFamily="34" charset="-122"/>
                <a:ea typeface="微软雅黑" panose="020B0503020204020204" pitchFamily="34" charset="-122"/>
              </a:rPr>
              <a:t>, </a:t>
            </a:r>
            <a:r>
              <a:rPr lang="zh-CN" altLang="en-US">
                <a:solidFill>
                  <a:srgbClr val="333333"/>
                </a:solidFill>
                <a:latin typeface="微软雅黑" panose="020B0503020204020204" pitchFamily="34" charset="-122"/>
                <a:ea typeface="微软雅黑" panose="020B0503020204020204" pitchFamily="34" charset="-122"/>
              </a:rPr>
              <a:t>片段序列</a:t>
            </a:r>
            <a:r>
              <a:rPr lang="en-US" altLang="zh-CN">
                <a:solidFill>
                  <a:srgbClr val="333333"/>
                </a:solidFill>
                <a:latin typeface="微软雅黑" panose="020B0503020204020204" pitchFamily="34" charset="-122"/>
                <a:ea typeface="微软雅黑" panose="020B0503020204020204" pitchFamily="34" charset="-122"/>
              </a:rPr>
              <a:t>	</a:t>
            </a:r>
          </a:p>
          <a:p>
            <a:pPr marL="285750" indent="-285750">
              <a:buFont typeface="Wingdings" panose="05000000000000000000" pitchFamily="2" charset="2"/>
              <a:buChar char="Ø"/>
            </a:pPr>
            <a:endParaRPr lang="en-US" altLang="zh-CN">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a:solidFill>
                  <a:srgbClr val="333333"/>
                </a:solidFill>
                <a:latin typeface="微软雅黑" panose="020B0503020204020204" pitchFamily="34" charset="-122"/>
                <a:ea typeface="微软雅黑" panose="020B0503020204020204" pitchFamily="34" charset="-122"/>
              </a:rPr>
              <a:t>Genome: </a:t>
            </a:r>
            <a:r>
              <a:rPr lang="zh-CN" altLang="en-US">
                <a:solidFill>
                  <a:srgbClr val="333333"/>
                </a:solidFill>
                <a:latin typeface="微软雅黑" panose="020B0503020204020204" pitchFamily="34" charset="-122"/>
                <a:ea typeface="微软雅黑" panose="020B0503020204020204" pitchFamily="34" charset="-122"/>
              </a:rPr>
              <a:t>物种的基因组记录</a:t>
            </a:r>
            <a:endParaRPr lang="zh-CN" altLang="en-US"/>
          </a:p>
        </p:txBody>
      </p:sp>
      <p:pic>
        <p:nvPicPr>
          <p:cNvPr id="16" name="图片 15">
            <a:extLst>
              <a:ext uri="{FF2B5EF4-FFF2-40B4-BE49-F238E27FC236}">
                <a16:creationId xmlns:a16="http://schemas.microsoft.com/office/drawing/2014/main" id="{2B38E89B-5691-4940-8ED2-6BEC5F4059E4}"/>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713107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蛋白质数据库</a:t>
            </a: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1081193" cy="369332"/>
          </a:xfrm>
          <a:prstGeom prst="rect">
            <a:avLst/>
          </a:prstGeom>
        </p:spPr>
        <p:txBody>
          <a:bodyPr wrap="none">
            <a:spAutoFit/>
          </a:bodyPr>
          <a:lstStyle/>
          <a:p>
            <a:pPr algn="just"/>
            <a:r>
              <a:rPr lang="en-US" altLang="zh-CN" b="1" err="1">
                <a:solidFill>
                  <a:srgbClr val="333333"/>
                </a:solidFill>
                <a:latin typeface="微软雅黑" panose="020B0503020204020204" pitchFamily="34" charset="-122"/>
                <a:ea typeface="微软雅黑" panose="020B0503020204020204" pitchFamily="34" charset="-122"/>
              </a:rPr>
              <a:t>Uniprot</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49104553-45A2-406E-B99C-A88D65F07CB3}"/>
              </a:ext>
            </a:extLst>
          </p:cNvPr>
          <p:cNvSpPr/>
          <p:nvPr/>
        </p:nvSpPr>
        <p:spPr>
          <a:xfrm>
            <a:off x="836645" y="1904552"/>
            <a:ext cx="9986865" cy="1200329"/>
          </a:xfrm>
          <a:prstGeom prst="rect">
            <a:avLst/>
          </a:prstGeom>
        </p:spPr>
        <p:txBody>
          <a:bodyPr wrap="square">
            <a:spAutoFit/>
          </a:bodyPr>
          <a:lstStyle/>
          <a:p>
            <a:pPr marL="285750" indent="-285750">
              <a:buFont typeface="Wingdings" panose="05000000000000000000" pitchFamily="2" charset="2"/>
              <a:buChar char="Ø"/>
            </a:pPr>
            <a:r>
              <a:rPr lang="en-US" altLang="zh-CN" b="1" err="1"/>
              <a:t>UniProt</a:t>
            </a:r>
            <a:r>
              <a:rPr lang="en-US" altLang="zh-CN"/>
              <a:t> </a:t>
            </a:r>
            <a:r>
              <a:rPr lang="zh-CN" altLang="en-US"/>
              <a:t>是 </a:t>
            </a:r>
            <a:r>
              <a:rPr lang="en-US" altLang="zh-CN"/>
              <a:t>Universal Protein </a:t>
            </a:r>
            <a:r>
              <a:rPr lang="zh-CN" altLang="en-US"/>
              <a:t>的英文缩写，是信息最丰富、资源最广的蛋白质数据库。它由整合</a:t>
            </a:r>
            <a:r>
              <a:rPr lang="en-US" altLang="zh-CN">
                <a:solidFill>
                  <a:srgbClr val="FF0000"/>
                </a:solidFill>
              </a:rPr>
              <a:t>Swiss-</a:t>
            </a:r>
            <a:r>
              <a:rPr lang="en-US" altLang="zh-CN" err="1">
                <a:solidFill>
                  <a:srgbClr val="FF0000"/>
                </a:solidFill>
              </a:rPr>
              <a:t>Prot</a:t>
            </a:r>
            <a:r>
              <a:rPr lang="zh-CN" altLang="en-US"/>
              <a:t>、</a:t>
            </a:r>
            <a:r>
              <a:rPr lang="en-US" altLang="zh-CN" err="1">
                <a:solidFill>
                  <a:srgbClr val="FF0000"/>
                </a:solidFill>
              </a:rPr>
              <a:t>TrEMBL</a:t>
            </a:r>
            <a:r>
              <a:rPr lang="zh-CN" altLang="en-US"/>
              <a:t>和</a:t>
            </a:r>
            <a:r>
              <a:rPr lang="en-US" altLang="zh-CN">
                <a:solidFill>
                  <a:srgbClr val="FF0000"/>
                </a:solidFill>
              </a:rPr>
              <a:t>PIR-PSD</a:t>
            </a:r>
            <a:r>
              <a:rPr lang="zh-CN" altLang="en-US"/>
              <a:t>三大数据库的数据而成。他的数据主要来自于基因组测序项目完成，后续获得的蛋白质序列，它包含了</a:t>
            </a:r>
            <a:r>
              <a:rPr lang="zh-CN" altLang="en-US">
                <a:solidFill>
                  <a:srgbClr val="FF0000"/>
                </a:solidFill>
              </a:rPr>
              <a:t>大量来自文献的蛋白质的生物功能的信息</a:t>
            </a:r>
            <a:r>
              <a:rPr lang="zh-CN" altLang="en-US"/>
              <a:t>，有质量保证的数据才被加入该数据库。</a:t>
            </a:r>
            <a:r>
              <a:rPr lang="en-US" altLang="zh-CN"/>
              <a:t>(</a:t>
            </a:r>
            <a:r>
              <a:rPr lang="en-US" altLang="zh-CN">
                <a:hlinkClick r:id="rId3"/>
              </a:rPr>
              <a:t>https://www.uniprot.org/)</a:t>
            </a:r>
            <a:endParaRPr lang="zh-CN" altLang="en-US"/>
          </a:p>
        </p:txBody>
      </p:sp>
      <p:pic>
        <p:nvPicPr>
          <p:cNvPr id="30" name="图片 29">
            <a:extLst>
              <a:ext uri="{FF2B5EF4-FFF2-40B4-BE49-F238E27FC236}">
                <a16:creationId xmlns:a16="http://schemas.microsoft.com/office/drawing/2014/main" id="{E734C4E3-8913-427F-B0C6-4CE2220534FD}"/>
              </a:ext>
            </a:extLst>
          </p:cNvPr>
          <p:cNvPicPr>
            <a:picLocks noChangeAspect="1"/>
          </p:cNvPicPr>
          <p:nvPr/>
        </p:nvPicPr>
        <p:blipFill>
          <a:blip r:embed="rId4"/>
          <a:stretch>
            <a:fillRect/>
          </a:stretch>
        </p:blipFill>
        <p:spPr>
          <a:xfrm>
            <a:off x="2744693" y="3104881"/>
            <a:ext cx="6702614" cy="3467195"/>
          </a:xfrm>
          <a:prstGeom prst="rect">
            <a:avLst/>
          </a:prstGeom>
        </p:spPr>
      </p:pic>
      <p:sp>
        <p:nvSpPr>
          <p:cNvPr id="31" name="矩形 30">
            <a:extLst>
              <a:ext uri="{FF2B5EF4-FFF2-40B4-BE49-F238E27FC236}">
                <a16:creationId xmlns:a16="http://schemas.microsoft.com/office/drawing/2014/main" id="{5FECCF75-E471-4E9A-A222-2E4837B89850}"/>
              </a:ext>
            </a:extLst>
          </p:cNvPr>
          <p:cNvSpPr/>
          <p:nvPr/>
        </p:nvSpPr>
        <p:spPr>
          <a:xfrm>
            <a:off x="5229096" y="6550223"/>
            <a:ext cx="1733808" cy="307777"/>
          </a:xfrm>
          <a:prstGeom prst="rect">
            <a:avLst/>
          </a:prstGeom>
        </p:spPr>
        <p:txBody>
          <a:bodyPr wrap="none">
            <a:spAutoFit/>
          </a:bodyPr>
          <a:lstStyle/>
          <a:p>
            <a:r>
              <a:rPr lang="en-US" altLang="zh-CN" sz="1400" err="1"/>
              <a:t>UniProt</a:t>
            </a:r>
            <a:r>
              <a:rPr lang="zh-CN" altLang="en-US" sz="1400"/>
              <a:t>数据库主页</a:t>
            </a:r>
          </a:p>
        </p:txBody>
      </p:sp>
      <p:pic>
        <p:nvPicPr>
          <p:cNvPr id="10" name="图片 9">
            <a:extLst>
              <a:ext uri="{FF2B5EF4-FFF2-40B4-BE49-F238E27FC236}">
                <a16:creationId xmlns:a16="http://schemas.microsoft.com/office/drawing/2014/main" id="{3D7DFB8F-3789-45E2-95E3-AEEC90A3E62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73238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蛋白质数据库</a:t>
            </a: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1664495"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SWISS-PROT</a:t>
            </a:r>
          </a:p>
        </p:txBody>
      </p:sp>
      <p:sp>
        <p:nvSpPr>
          <p:cNvPr id="9" name="矩形 8">
            <a:extLst>
              <a:ext uri="{FF2B5EF4-FFF2-40B4-BE49-F238E27FC236}">
                <a16:creationId xmlns:a16="http://schemas.microsoft.com/office/drawing/2014/main" id="{F680FA52-589D-4978-B161-7C5B79928A64}"/>
              </a:ext>
            </a:extLst>
          </p:cNvPr>
          <p:cNvSpPr/>
          <p:nvPr/>
        </p:nvSpPr>
        <p:spPr>
          <a:xfrm>
            <a:off x="1554480" y="2413337"/>
            <a:ext cx="9083040" cy="2862322"/>
          </a:xfrm>
          <a:prstGeom prst="rect">
            <a:avLst/>
          </a:prstGeom>
        </p:spPr>
        <p:txBody>
          <a:bodyPr wrap="square">
            <a:spAutoFit/>
          </a:bodyPr>
          <a:lstStyle/>
          <a:p>
            <a:pPr marL="285750" indent="-285750">
              <a:buFont typeface="Wingdings" panose="05000000000000000000" pitchFamily="2" charset="2"/>
              <a:buChar char="Ø"/>
            </a:pPr>
            <a:r>
              <a:rPr lang="zh-CN" altLang="en-US" b="1">
                <a:latin typeface="+mn-ea"/>
              </a:rPr>
              <a:t> </a:t>
            </a:r>
            <a:r>
              <a:rPr lang="en-US" altLang="zh-CN">
                <a:latin typeface="+mn-ea"/>
              </a:rPr>
              <a:t>SWISS-PROT</a:t>
            </a:r>
            <a:r>
              <a:rPr lang="zh-CN" altLang="en-US">
                <a:latin typeface="+mn-ea"/>
              </a:rPr>
              <a:t>是经过人工注释的蛋白质序列数据库，由欧洲生物信息学研究所</a:t>
            </a:r>
            <a:r>
              <a:rPr lang="en-US" altLang="zh-CN">
                <a:latin typeface="+mn-ea"/>
              </a:rPr>
              <a:t>(EBI)</a:t>
            </a:r>
            <a:r>
              <a:rPr lang="zh-CN" altLang="en-US">
                <a:latin typeface="+mn-ea"/>
              </a:rPr>
              <a:t>维护。数据库由蛋白质序列条目构成，每个条目包含</a:t>
            </a:r>
            <a:r>
              <a:rPr lang="zh-CN" altLang="en-US">
                <a:solidFill>
                  <a:srgbClr val="FF0000"/>
                </a:solidFill>
                <a:latin typeface="+mn-ea"/>
              </a:rPr>
              <a:t>蛋白质序列、引用文献信息、分类学信息、注释等，注释中包括蛋质的功能、转录后修饰、特殊位点和区域、二级结构、四级结构、与其它序列的相似性、序列残缺与疾病的关系、序列变异体和冲突等信息。（</a:t>
            </a:r>
            <a:r>
              <a:rPr lang="en-US" altLang="zh-CN">
                <a:solidFill>
                  <a:srgbClr val="FF0000"/>
                </a:solidFill>
                <a:latin typeface="+mn-ea"/>
              </a:rPr>
              <a:t> https://www.uniprot.org/uniprot/?query=reviewed:yes </a:t>
            </a:r>
            <a:r>
              <a:rPr lang="zh-CN" altLang="en-US">
                <a:solidFill>
                  <a:srgbClr val="FF0000"/>
                </a:solidFill>
                <a:latin typeface="+mn-ea"/>
              </a:rPr>
              <a:t>）</a:t>
            </a:r>
            <a:endParaRPr lang="en-US" altLang="zh-CN">
              <a:solidFill>
                <a:srgbClr val="FF0000"/>
              </a:solidFill>
              <a:latin typeface="+mn-ea"/>
            </a:endParaRPr>
          </a:p>
          <a:p>
            <a:endParaRPr lang="en-US" altLang="zh-CN">
              <a:solidFill>
                <a:srgbClr val="FF0000"/>
              </a:solidFill>
              <a:latin typeface="+mn-ea"/>
            </a:endParaRPr>
          </a:p>
          <a:p>
            <a:pPr marL="285750" indent="-285750">
              <a:buFont typeface="Wingdings" panose="05000000000000000000" pitchFamily="2" charset="2"/>
              <a:buChar char="Ø"/>
            </a:pPr>
            <a:r>
              <a:rPr lang="zh-CN" altLang="en-US">
                <a:latin typeface="+mn-ea"/>
              </a:rPr>
              <a:t>在</a:t>
            </a:r>
            <a:r>
              <a:rPr lang="en-US" altLang="zh-CN" err="1">
                <a:latin typeface="+mn-ea"/>
              </a:rPr>
              <a:t>uniprot</a:t>
            </a:r>
            <a:r>
              <a:rPr lang="zh-CN" altLang="en-US">
                <a:latin typeface="+mn-ea"/>
              </a:rPr>
              <a:t>网站主页直接访问，或者使用</a:t>
            </a:r>
            <a:r>
              <a:rPr lang="en-US" altLang="zh-CN">
                <a:latin typeface="+mn-ea"/>
              </a:rPr>
              <a:t>blast</a:t>
            </a:r>
            <a:r>
              <a:rPr lang="zh-CN" altLang="en-US">
                <a:latin typeface="+mn-ea"/>
              </a:rPr>
              <a:t>进行序列查询。</a:t>
            </a:r>
            <a:endParaRPr lang="en-US" altLang="zh-CN">
              <a:latin typeface="+mn-ea"/>
            </a:endParaRPr>
          </a:p>
          <a:p>
            <a:pPr marL="285750" indent="-285750">
              <a:buFont typeface="Wingdings" panose="05000000000000000000" pitchFamily="2" charset="2"/>
              <a:buChar char="Ø"/>
            </a:pPr>
            <a:endParaRPr lang="en-US" altLang="zh-CN">
              <a:latin typeface="+mn-ea"/>
            </a:endParaRPr>
          </a:p>
          <a:p>
            <a:pPr marL="285750" indent="-285750">
              <a:buFont typeface="Wingdings" panose="05000000000000000000" pitchFamily="2" charset="2"/>
              <a:buChar char="Ø"/>
            </a:pPr>
            <a:r>
              <a:rPr lang="zh-CN" altLang="en-US">
                <a:latin typeface="+mn-ea"/>
              </a:rPr>
              <a:t>利用</a:t>
            </a:r>
            <a:r>
              <a:rPr lang="en-US" altLang="zh-CN">
                <a:latin typeface="+mn-ea"/>
              </a:rPr>
              <a:t>blast</a:t>
            </a:r>
            <a:r>
              <a:rPr lang="zh-CN" altLang="en-US">
                <a:latin typeface="+mn-ea"/>
              </a:rPr>
              <a:t>等工具可以构建本地数据库，进行蛋白序列的批量功能注释（文件下载地址：</a:t>
            </a:r>
            <a:r>
              <a:rPr lang="en-US" altLang="zh-CN">
                <a:latin typeface="+mn-ea"/>
              </a:rPr>
              <a:t> </a:t>
            </a:r>
            <a:r>
              <a:rPr lang="en-US" altLang="zh-CN">
                <a:latin typeface="+mn-ea"/>
                <a:hlinkClick r:id="rId3"/>
              </a:rPr>
              <a:t>https://www.uniprot.org/downloads </a:t>
            </a:r>
            <a:r>
              <a:rPr lang="zh-CN" altLang="en-US">
                <a:latin typeface="+mn-ea"/>
              </a:rPr>
              <a:t>）</a:t>
            </a:r>
          </a:p>
        </p:txBody>
      </p:sp>
      <p:pic>
        <p:nvPicPr>
          <p:cNvPr id="8" name="图片 7">
            <a:extLst>
              <a:ext uri="{FF2B5EF4-FFF2-40B4-BE49-F238E27FC236}">
                <a16:creationId xmlns:a16="http://schemas.microsoft.com/office/drawing/2014/main" id="{23B84CC7-3B89-49D0-9062-7F090F5A8CD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912492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蛋白质数据库</a:t>
            </a: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2807115"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NCBI protein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3A805FB8-8979-4C1E-B70E-A11FF04C13F4}"/>
              </a:ext>
            </a:extLst>
          </p:cNvPr>
          <p:cNvGrpSpPr/>
          <p:nvPr/>
        </p:nvGrpSpPr>
        <p:grpSpPr>
          <a:xfrm>
            <a:off x="290311" y="2712602"/>
            <a:ext cx="11774097" cy="3736302"/>
            <a:chOff x="417902" y="2121278"/>
            <a:chExt cx="11774097" cy="3736302"/>
          </a:xfrm>
        </p:grpSpPr>
        <p:pic>
          <p:nvPicPr>
            <p:cNvPr id="8" name="图片 7">
              <a:extLst>
                <a:ext uri="{FF2B5EF4-FFF2-40B4-BE49-F238E27FC236}">
                  <a16:creationId xmlns:a16="http://schemas.microsoft.com/office/drawing/2014/main" id="{67B62C19-FB07-4416-B88A-24F983D36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02" y="2121278"/>
              <a:ext cx="5252932" cy="3006116"/>
            </a:xfrm>
            <a:prstGeom prst="rect">
              <a:avLst/>
            </a:prstGeom>
            <a:ln>
              <a:solidFill>
                <a:schemeClr val="tx1"/>
              </a:solidFill>
            </a:ln>
          </p:spPr>
        </p:pic>
        <p:sp>
          <p:nvSpPr>
            <p:cNvPr id="9" name="矩形 8">
              <a:extLst>
                <a:ext uri="{FF2B5EF4-FFF2-40B4-BE49-F238E27FC236}">
                  <a16:creationId xmlns:a16="http://schemas.microsoft.com/office/drawing/2014/main" id="{FAEDB1F8-2269-4B48-BB33-A685F67440D6}"/>
                </a:ext>
              </a:extLst>
            </p:cNvPr>
            <p:cNvSpPr/>
            <p:nvPr/>
          </p:nvSpPr>
          <p:spPr>
            <a:xfrm>
              <a:off x="1183264" y="5334360"/>
              <a:ext cx="3722208" cy="523220"/>
            </a:xfrm>
            <a:prstGeom prst="rect">
              <a:avLst/>
            </a:prstGeom>
          </p:spPr>
          <p:txBody>
            <a:bodyPr wrap="square">
              <a:spAutoFit/>
            </a:bodyPr>
            <a:lstStyle/>
            <a:p>
              <a:pPr algn="ctr"/>
              <a:r>
                <a:rPr lang="zh-CN" altLang="en-US" sz="1400"/>
                <a:t>NCBI蛋白数据库</a:t>
              </a:r>
              <a:endParaRPr lang="en-US" altLang="zh-CN" sz="1400"/>
            </a:p>
            <a:p>
              <a:pPr algn="ctr"/>
              <a:r>
                <a:rPr lang="en-US" altLang="zh-CN" sz="1400">
                  <a:solidFill>
                    <a:srgbClr val="FF0000"/>
                  </a:solidFill>
                </a:rPr>
                <a:t>https://www.ncbi.nlm.nih.gov/protein/</a:t>
              </a:r>
              <a:endParaRPr lang="zh-CN" altLang="en-US" sz="1400">
                <a:solidFill>
                  <a:srgbClr val="FF0000"/>
                </a:solidFill>
              </a:endParaRPr>
            </a:p>
          </p:txBody>
        </p:sp>
        <p:sp>
          <p:nvSpPr>
            <p:cNvPr id="11" name="矩形 10">
              <a:extLst>
                <a:ext uri="{FF2B5EF4-FFF2-40B4-BE49-F238E27FC236}">
                  <a16:creationId xmlns:a16="http://schemas.microsoft.com/office/drawing/2014/main" id="{3E02A6C1-34F6-47DA-87B4-DC23DC6E181A}"/>
                </a:ext>
              </a:extLst>
            </p:cNvPr>
            <p:cNvSpPr/>
            <p:nvPr/>
          </p:nvSpPr>
          <p:spPr>
            <a:xfrm>
              <a:off x="5704642" y="5158088"/>
              <a:ext cx="6096000" cy="523220"/>
            </a:xfrm>
            <a:prstGeom prst="rect">
              <a:avLst/>
            </a:prstGeom>
          </p:spPr>
          <p:txBody>
            <a:bodyPr>
              <a:spAutoFit/>
            </a:bodyPr>
            <a:lstStyle/>
            <a:p>
              <a:pPr algn="ctr"/>
              <a:r>
                <a:rPr lang="zh-CN" altLang="en-US" sz="1400"/>
                <a:t>NCBI蛋白数据库高级检索页面</a:t>
              </a:r>
              <a:endParaRPr lang="en-US" altLang="zh-CN" sz="1400"/>
            </a:p>
            <a:p>
              <a:pPr algn="ctr"/>
              <a:r>
                <a:rPr lang="en-US" altLang="zh-CN" sz="1400">
                  <a:solidFill>
                    <a:srgbClr val="FF0000"/>
                  </a:solidFill>
                </a:rPr>
                <a:t>https://www.ncbi.nlm.nih.gov/protein/advanced</a:t>
              </a:r>
              <a:endParaRPr lang="zh-CN" altLang="en-US" sz="1400">
                <a:solidFill>
                  <a:srgbClr val="FF0000"/>
                </a:solidFill>
              </a:endParaRPr>
            </a:p>
          </p:txBody>
        </p:sp>
        <p:sp>
          <p:nvSpPr>
            <p:cNvPr id="12" name="矩形 11">
              <a:extLst>
                <a:ext uri="{FF2B5EF4-FFF2-40B4-BE49-F238E27FC236}">
                  <a16:creationId xmlns:a16="http://schemas.microsoft.com/office/drawing/2014/main" id="{D5D48048-044C-4856-9883-D55B69ADD621}"/>
                </a:ext>
              </a:extLst>
            </p:cNvPr>
            <p:cNvSpPr/>
            <p:nvPr/>
          </p:nvSpPr>
          <p:spPr>
            <a:xfrm>
              <a:off x="6432425" y="4684094"/>
              <a:ext cx="5125955" cy="338554"/>
            </a:xfrm>
            <a:prstGeom prst="rect">
              <a:avLst/>
            </a:prstGeom>
            <a:ln>
              <a:solidFill>
                <a:schemeClr val="tx1"/>
              </a:solidFill>
            </a:ln>
          </p:spPr>
          <p:txBody>
            <a:bodyPr wrap="none">
              <a:spAutoFit/>
            </a:bodyPr>
            <a:lstStyle/>
            <a:p>
              <a:r>
                <a:rPr lang="zh-CN" altLang="en-US" sz="1600">
                  <a:latin typeface="+mn-ea"/>
                </a:rPr>
                <a:t>检索词 ： </a:t>
              </a:r>
              <a:r>
                <a:rPr lang="en-US" altLang="zh-CN" sz="1600">
                  <a:latin typeface="+mn-ea"/>
                </a:rPr>
                <a:t>(mcr-1[Title]) AND salmonella[Organism]</a:t>
              </a:r>
              <a:endParaRPr lang="zh-CN" altLang="en-US" sz="1600">
                <a:latin typeface="+mn-ea"/>
              </a:endParaRPr>
            </a:p>
          </p:txBody>
        </p:sp>
        <p:pic>
          <p:nvPicPr>
            <p:cNvPr id="30" name="图片 29">
              <a:extLst>
                <a:ext uri="{FF2B5EF4-FFF2-40B4-BE49-F238E27FC236}">
                  <a16:creationId xmlns:a16="http://schemas.microsoft.com/office/drawing/2014/main" id="{C11B5BEE-F7F0-4BDF-A25E-E78AD7530983}"/>
                </a:ext>
              </a:extLst>
            </p:cNvPr>
            <p:cNvPicPr>
              <a:picLocks noChangeAspect="1"/>
            </p:cNvPicPr>
            <p:nvPr/>
          </p:nvPicPr>
          <p:blipFill>
            <a:blip r:embed="rId4"/>
            <a:stretch>
              <a:fillRect/>
            </a:stretch>
          </p:blipFill>
          <p:spPr>
            <a:xfrm>
              <a:off x="6223590" y="2267372"/>
              <a:ext cx="5968409" cy="2312086"/>
            </a:xfrm>
            <a:prstGeom prst="rect">
              <a:avLst/>
            </a:prstGeom>
          </p:spPr>
        </p:pic>
      </p:grpSp>
      <p:sp>
        <p:nvSpPr>
          <p:cNvPr id="31" name="矩形 30">
            <a:extLst>
              <a:ext uri="{FF2B5EF4-FFF2-40B4-BE49-F238E27FC236}">
                <a16:creationId xmlns:a16="http://schemas.microsoft.com/office/drawing/2014/main" id="{3E195F31-8B0D-4A6B-8F35-36CF45408F1A}"/>
              </a:ext>
            </a:extLst>
          </p:cNvPr>
          <p:cNvSpPr/>
          <p:nvPr/>
        </p:nvSpPr>
        <p:spPr>
          <a:xfrm>
            <a:off x="355161" y="2052327"/>
            <a:ext cx="5192447" cy="338554"/>
          </a:xfrm>
          <a:prstGeom prst="rect">
            <a:avLst/>
          </a:prstGeom>
        </p:spPr>
        <p:txBody>
          <a:bodyPr wrap="none">
            <a:spAutoFit/>
          </a:bodyPr>
          <a:lstStyle/>
          <a:p>
            <a:pPr marL="285750" indent="-285750">
              <a:buFont typeface="Wingdings" panose="05000000000000000000" pitchFamily="2" charset="2"/>
              <a:buChar char="Ø"/>
            </a:pPr>
            <a:r>
              <a:rPr lang="zh-CN" altLang="en-US" sz="1600"/>
              <a:t>使用蛋白，基因名称，功能描述等信息检索对应蛋白</a:t>
            </a:r>
          </a:p>
        </p:txBody>
      </p:sp>
      <p:pic>
        <p:nvPicPr>
          <p:cNvPr id="14" name="图片 13">
            <a:extLst>
              <a:ext uri="{FF2B5EF4-FFF2-40B4-BE49-F238E27FC236}">
                <a16:creationId xmlns:a16="http://schemas.microsoft.com/office/drawing/2014/main" id="{C44C8681-8A47-4B40-8122-A80AD379920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94777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蛋白质数据库</a:t>
            </a: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5036892"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NCBI Conserved Domain Database (CDD) </a:t>
            </a:r>
            <a:endParaRPr lang="en-US" altLang="zh-CN" sz="2400" b="1">
              <a:solidFill>
                <a:srgbClr val="333333"/>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D1D36B87-A6AE-4567-9CC2-B6996779DB2D}"/>
              </a:ext>
            </a:extLst>
          </p:cNvPr>
          <p:cNvGrpSpPr/>
          <p:nvPr/>
        </p:nvGrpSpPr>
        <p:grpSpPr>
          <a:xfrm>
            <a:off x="7256084" y="1316073"/>
            <a:ext cx="2939628" cy="4833139"/>
            <a:chOff x="5704642" y="2356952"/>
            <a:chExt cx="2939628" cy="4833139"/>
          </a:xfrm>
        </p:grpSpPr>
        <p:pic>
          <p:nvPicPr>
            <p:cNvPr id="8" name="图片 7">
              <a:extLst>
                <a:ext uri="{FF2B5EF4-FFF2-40B4-BE49-F238E27FC236}">
                  <a16:creationId xmlns:a16="http://schemas.microsoft.com/office/drawing/2014/main" id="{B341495D-C960-4673-812A-0D5F70175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553" y="2356952"/>
              <a:ext cx="2938717" cy="2518900"/>
            </a:xfrm>
            <a:prstGeom prst="rect">
              <a:avLst/>
            </a:prstGeom>
            <a:ln>
              <a:solidFill>
                <a:schemeClr val="tx1"/>
              </a:solidFill>
            </a:ln>
          </p:spPr>
        </p:pic>
        <p:pic>
          <p:nvPicPr>
            <p:cNvPr id="10" name="图片 9">
              <a:extLst>
                <a:ext uri="{FF2B5EF4-FFF2-40B4-BE49-F238E27FC236}">
                  <a16:creationId xmlns:a16="http://schemas.microsoft.com/office/drawing/2014/main" id="{11BF014F-CFA9-4BF3-AC12-28D633DD9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642" y="4875852"/>
              <a:ext cx="2938717" cy="2314239"/>
            </a:xfrm>
            <a:prstGeom prst="rect">
              <a:avLst/>
            </a:prstGeom>
            <a:ln>
              <a:solidFill>
                <a:schemeClr val="tx1"/>
              </a:solidFill>
            </a:ln>
          </p:spPr>
        </p:pic>
      </p:grpSp>
      <p:sp>
        <p:nvSpPr>
          <p:cNvPr id="11" name="矩形 10">
            <a:extLst>
              <a:ext uri="{FF2B5EF4-FFF2-40B4-BE49-F238E27FC236}">
                <a16:creationId xmlns:a16="http://schemas.microsoft.com/office/drawing/2014/main" id="{00277043-093F-429C-A045-505B4373EDE4}"/>
              </a:ext>
            </a:extLst>
          </p:cNvPr>
          <p:cNvSpPr/>
          <p:nvPr/>
        </p:nvSpPr>
        <p:spPr>
          <a:xfrm>
            <a:off x="7256084" y="6329135"/>
            <a:ext cx="2877711" cy="307777"/>
          </a:xfrm>
          <a:prstGeom prst="rect">
            <a:avLst/>
          </a:prstGeom>
        </p:spPr>
        <p:txBody>
          <a:bodyPr wrap="none">
            <a:spAutoFit/>
          </a:bodyPr>
          <a:lstStyle/>
          <a:p>
            <a:r>
              <a:rPr lang="zh-CN" altLang="en-US" sz="1400">
                <a:solidFill>
                  <a:srgbClr val="323232"/>
                </a:solidFill>
                <a:latin typeface="Verdana" panose="020B0604030504040204" pitchFamily="34" charset="0"/>
              </a:rPr>
              <a:t>多序列比对为基础的蛋白的保守域</a:t>
            </a:r>
            <a:endParaRPr lang="zh-CN" altLang="en-US" sz="1400"/>
          </a:p>
        </p:txBody>
      </p:sp>
      <p:sp>
        <p:nvSpPr>
          <p:cNvPr id="13" name="矩形 12">
            <a:extLst>
              <a:ext uri="{FF2B5EF4-FFF2-40B4-BE49-F238E27FC236}">
                <a16:creationId xmlns:a16="http://schemas.microsoft.com/office/drawing/2014/main" id="{FC8E997E-CE3A-44A4-ABF3-9177BE6BC540}"/>
              </a:ext>
            </a:extLst>
          </p:cNvPr>
          <p:cNvSpPr/>
          <p:nvPr/>
        </p:nvSpPr>
        <p:spPr>
          <a:xfrm>
            <a:off x="842928" y="2533939"/>
            <a:ext cx="5467909" cy="2123658"/>
          </a:xfrm>
          <a:prstGeom prst="rect">
            <a:avLst/>
          </a:prstGeom>
        </p:spPr>
        <p:txBody>
          <a:bodyPr wrap="square">
            <a:spAutoFit/>
          </a:bodyPr>
          <a:lstStyle/>
          <a:p>
            <a:pPr marL="285750" indent="-285750">
              <a:buFont typeface="Wingdings" panose="05000000000000000000" pitchFamily="2" charset="2"/>
              <a:buChar char="Ø"/>
            </a:pPr>
            <a:r>
              <a:rPr lang="zh-CN" altLang="en-US" sz="1600" b="1">
                <a:latin typeface="Verdana" panose="020B0604030504040204" pitchFamily="34" charset="0"/>
              </a:rPr>
              <a:t>域</a:t>
            </a:r>
            <a:r>
              <a:rPr lang="zh-CN" altLang="en-US" sz="1600">
                <a:solidFill>
                  <a:srgbClr val="323232"/>
                </a:solidFill>
                <a:latin typeface="Verdana" panose="020B0604030504040204" pitchFamily="34" charset="0"/>
              </a:rPr>
              <a:t>可以被认为是蛋白质的不同功能和</a:t>
            </a:r>
            <a:r>
              <a:rPr lang="en-US" altLang="zh-CN" sz="1600">
                <a:solidFill>
                  <a:srgbClr val="323232"/>
                </a:solidFill>
                <a:latin typeface="Verdana" panose="020B0604030504040204" pitchFamily="34" charset="0"/>
              </a:rPr>
              <a:t>/</a:t>
            </a:r>
            <a:r>
              <a:rPr lang="zh-CN" altLang="en-US" sz="1600">
                <a:solidFill>
                  <a:srgbClr val="323232"/>
                </a:solidFill>
                <a:latin typeface="Verdana" panose="020B0604030504040204" pitchFamily="34" charset="0"/>
              </a:rPr>
              <a:t>或结构单元。</a:t>
            </a:r>
            <a:r>
              <a:rPr lang="zh-CN" altLang="en-US" sz="1600" b="1"/>
              <a:t>保守结构域</a:t>
            </a:r>
            <a:r>
              <a:rPr lang="zh-CN" altLang="en-US" sz="1600"/>
              <a:t>包含保守的序列模式或基序，其允许在多肽序列中进行检测。</a:t>
            </a:r>
            <a:endParaRPr lang="en-US" altLang="zh-CN" sz="1600"/>
          </a:p>
          <a:p>
            <a:pPr marL="285750" indent="-285750">
              <a:buFont typeface="Wingdings" panose="05000000000000000000" pitchFamily="2" charset="2"/>
              <a:buChar char="Ø"/>
            </a:pPr>
            <a:endParaRPr lang="en-US" altLang="zh-CN" sz="1600"/>
          </a:p>
          <a:p>
            <a:pPr marL="285750" indent="-285750">
              <a:buFont typeface="Wingdings" panose="05000000000000000000" pitchFamily="2" charset="2"/>
              <a:buChar char="Ø"/>
            </a:pPr>
            <a:r>
              <a:rPr lang="zh-CN" altLang="en-US" sz="1600"/>
              <a:t>保守域模型基于</a:t>
            </a:r>
            <a:r>
              <a:rPr lang="zh-CN" altLang="en-US" sz="1600" b="1"/>
              <a:t>跨越各种生物体的相关蛋白的多重序列比对</a:t>
            </a:r>
            <a:r>
              <a:rPr lang="zh-CN" altLang="en-US" sz="1600"/>
              <a:t>，揭示了包含相同或相似氨基酸模式的序列区域。</a:t>
            </a:r>
            <a:endParaRPr lang="en-US" altLang="zh-CN" sz="1600"/>
          </a:p>
          <a:p>
            <a:pPr marL="285750" indent="-285750">
              <a:buFont typeface="Wingdings" panose="05000000000000000000" pitchFamily="2" charset="2"/>
              <a:buChar char="Ø"/>
            </a:pPr>
            <a:endParaRPr lang="en-US" altLang="zh-CN" sz="1600" b="1">
              <a:solidFill>
                <a:srgbClr val="FF0000"/>
              </a:solidFill>
              <a:latin typeface="Verdana" panose="020B0604030504040204" pitchFamily="34" charset="0"/>
            </a:endParaRPr>
          </a:p>
          <a:p>
            <a:pPr marL="285750" indent="-285750">
              <a:buFont typeface="Wingdings" panose="05000000000000000000" pitchFamily="2" charset="2"/>
              <a:buChar char="Ø"/>
            </a:pPr>
            <a:r>
              <a:rPr lang="zh-CN" altLang="en-US" sz="1600" b="1"/>
              <a:t>域的存在</a:t>
            </a:r>
            <a:r>
              <a:rPr lang="zh-CN" altLang="en-US" sz="1600"/>
              <a:t>大概率意味着</a:t>
            </a:r>
            <a:r>
              <a:rPr lang="zh-CN" altLang="en-US" sz="1600" b="1"/>
              <a:t>功能的存在</a:t>
            </a:r>
          </a:p>
        </p:txBody>
      </p:sp>
      <p:sp>
        <p:nvSpPr>
          <p:cNvPr id="14" name="矩形 13">
            <a:extLst>
              <a:ext uri="{FF2B5EF4-FFF2-40B4-BE49-F238E27FC236}">
                <a16:creationId xmlns:a16="http://schemas.microsoft.com/office/drawing/2014/main" id="{AA19C8C6-9902-49CB-AD7B-CBC412C904ED}"/>
              </a:ext>
            </a:extLst>
          </p:cNvPr>
          <p:cNvSpPr/>
          <p:nvPr/>
        </p:nvSpPr>
        <p:spPr>
          <a:xfrm>
            <a:off x="842928" y="5405805"/>
            <a:ext cx="4729628" cy="923330"/>
          </a:xfrm>
          <a:prstGeom prst="rect">
            <a:avLst/>
          </a:prstGeom>
        </p:spPr>
        <p:txBody>
          <a:bodyPr wrap="none">
            <a:spAutoFit/>
          </a:bodyPr>
          <a:lstStyle/>
          <a:p>
            <a:r>
              <a:rPr lang="en-US" altLang="zh-CN">
                <a:solidFill>
                  <a:srgbClr val="333333"/>
                </a:solidFill>
                <a:latin typeface="微软雅黑" panose="020B0503020204020204" pitchFamily="34" charset="-122"/>
                <a:ea typeface="微软雅黑" panose="020B0503020204020204" pitchFamily="34" charset="-122"/>
              </a:rPr>
              <a:t>CDD:</a:t>
            </a:r>
            <a:r>
              <a:rPr lang="zh-CN" altLang="en-US">
                <a:solidFill>
                  <a:srgbClr val="333333"/>
                </a:solidFill>
                <a:latin typeface="微软雅黑" panose="020B0503020204020204" pitchFamily="34" charset="-122"/>
                <a:ea typeface="微软雅黑" panose="020B0503020204020204" pitchFamily="34" charset="-122"/>
              </a:rPr>
              <a:t> </a:t>
            </a:r>
            <a:r>
              <a:rPr lang="en-US" altLang="zh-CN">
                <a:solidFill>
                  <a:srgbClr val="333333"/>
                </a:solidFill>
                <a:latin typeface="微软雅黑" panose="020B0503020204020204" pitchFamily="34" charset="-122"/>
                <a:ea typeface="微软雅黑" panose="020B0503020204020204" pitchFamily="34" charset="-122"/>
              </a:rPr>
              <a:t> </a:t>
            </a:r>
            <a:r>
              <a:rPr lang="en-US" altLang="zh-CN">
                <a:solidFill>
                  <a:srgbClr val="333333"/>
                </a:solidFill>
                <a:latin typeface="微软雅黑" panose="020B0503020204020204" pitchFamily="34" charset="-122"/>
                <a:ea typeface="微软雅黑" panose="020B0503020204020204" pitchFamily="34" charset="-122"/>
                <a:hlinkClick r:id="rId5"/>
              </a:rPr>
              <a:t>https://www.ncbi.nlm.nih.gov/cdd/</a:t>
            </a:r>
            <a:endParaRPr lang="en-US" altLang="zh-CN">
              <a:solidFill>
                <a:srgbClr val="333333"/>
              </a:solidFill>
              <a:latin typeface="微软雅黑" panose="020B0503020204020204" pitchFamily="34" charset="-122"/>
              <a:ea typeface="微软雅黑" panose="020B0503020204020204" pitchFamily="34" charset="-122"/>
            </a:endParaRPr>
          </a:p>
          <a:p>
            <a:r>
              <a:rPr lang="zh-CN" altLang="en-US"/>
              <a:t>实用工具</a:t>
            </a:r>
            <a:r>
              <a:rPr lang="en-US" altLang="zh-CN"/>
              <a:t>: 1</a:t>
            </a:r>
            <a:r>
              <a:rPr lang="zh-CN" altLang="en-US"/>
              <a:t>、</a:t>
            </a:r>
            <a:r>
              <a:rPr lang="en-US" altLang="zh-CN">
                <a:hlinkClick r:id="rId6"/>
              </a:rPr>
              <a:t>CD-Search</a:t>
            </a:r>
            <a:endParaRPr lang="en-US" altLang="zh-CN"/>
          </a:p>
          <a:p>
            <a:r>
              <a:rPr lang="en-US" altLang="zh-CN"/>
              <a:t>	  2</a:t>
            </a:r>
            <a:r>
              <a:rPr lang="zh-CN" altLang="en-US"/>
              <a:t>、</a:t>
            </a:r>
            <a:r>
              <a:rPr lang="en-US" altLang="zh-CN">
                <a:hlinkClick r:id="rId7"/>
              </a:rPr>
              <a:t>Batch CD-Search</a:t>
            </a:r>
            <a:endParaRPr lang="en-US" altLang="zh-CN"/>
          </a:p>
        </p:txBody>
      </p:sp>
      <p:pic>
        <p:nvPicPr>
          <p:cNvPr id="15" name="图片 14">
            <a:extLst>
              <a:ext uri="{FF2B5EF4-FFF2-40B4-BE49-F238E27FC236}">
                <a16:creationId xmlns:a16="http://schemas.microsoft.com/office/drawing/2014/main" id="{E027E19E-4075-4B1F-A599-220558C40E33}"/>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91708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蛋白质数据库</a:t>
            </a: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3034229"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Protein Data Bank (PDB)</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C8E997E-CE3A-44A4-ABF3-9177BE6BC540}"/>
              </a:ext>
            </a:extLst>
          </p:cNvPr>
          <p:cNvSpPr/>
          <p:nvPr/>
        </p:nvSpPr>
        <p:spPr>
          <a:xfrm>
            <a:off x="861589" y="2748543"/>
            <a:ext cx="5467909" cy="2339102"/>
          </a:xfrm>
          <a:prstGeom prst="rect">
            <a:avLst/>
          </a:prstGeom>
        </p:spPr>
        <p:txBody>
          <a:bodyPr wrap="square">
            <a:spAutoFit/>
          </a:bodyPr>
          <a:lstStyle/>
          <a:p>
            <a:pPr marL="285750" indent="-285750">
              <a:buFont typeface="Wingdings" panose="05000000000000000000" pitchFamily="2" charset="2"/>
              <a:buChar char="Ø"/>
            </a:pPr>
            <a:r>
              <a:rPr lang="en-US" altLang="zh-CN" sz="1600" b="1">
                <a:latin typeface="+mn-ea"/>
              </a:rPr>
              <a:t>Protein Data Bank (PDB)</a:t>
            </a:r>
            <a:r>
              <a:rPr lang="zh-CN" altLang="en-US" sz="1600">
                <a:latin typeface="+mn-ea"/>
              </a:rPr>
              <a:t>可以访问大型生物分子（蛋白质，</a:t>
            </a:r>
            <a:r>
              <a:rPr lang="en-US" altLang="zh-CN" sz="1600">
                <a:latin typeface="+mn-ea"/>
              </a:rPr>
              <a:t>DNA</a:t>
            </a:r>
            <a:r>
              <a:rPr lang="zh-CN" altLang="en-US" sz="1600">
                <a:latin typeface="+mn-ea"/>
              </a:rPr>
              <a:t>和</a:t>
            </a:r>
            <a:r>
              <a:rPr lang="en-US" altLang="zh-CN" sz="1600">
                <a:latin typeface="+mn-ea"/>
              </a:rPr>
              <a:t>RNA</a:t>
            </a:r>
            <a:r>
              <a:rPr lang="zh-CN" altLang="en-US" sz="1600">
                <a:latin typeface="+mn-ea"/>
              </a:rPr>
              <a:t>）的</a:t>
            </a:r>
            <a:r>
              <a:rPr lang="en-US" altLang="zh-CN" sz="1600">
                <a:solidFill>
                  <a:srgbClr val="FF0000"/>
                </a:solidFill>
                <a:latin typeface="+mn-ea"/>
              </a:rPr>
              <a:t>3D</a:t>
            </a:r>
            <a:r>
              <a:rPr lang="zh-CN" altLang="en-US" sz="1600">
                <a:solidFill>
                  <a:srgbClr val="FF0000"/>
                </a:solidFill>
                <a:latin typeface="+mn-ea"/>
              </a:rPr>
              <a:t>结构数据</a:t>
            </a:r>
            <a:r>
              <a:rPr lang="zh-CN" altLang="en-US" sz="1600">
                <a:latin typeface="+mn-ea"/>
              </a:rPr>
              <a:t>。</a:t>
            </a:r>
            <a:r>
              <a:rPr lang="en-US" altLang="zh-CN" sz="1600">
                <a:latin typeface="+mn-ea"/>
              </a:rPr>
              <a:t> </a:t>
            </a:r>
            <a:r>
              <a:rPr lang="en-US" altLang="zh-CN" sz="1600">
                <a:latin typeface="+mn-ea"/>
                <a:hlinkClick r:id="rId3"/>
              </a:rPr>
              <a:t>https://www.rcsb.org/</a:t>
            </a:r>
            <a:r>
              <a:rPr lang="en-US" altLang="zh-CN" sz="1600">
                <a:latin typeface="+mn-ea"/>
              </a:rPr>
              <a:t> </a:t>
            </a:r>
          </a:p>
          <a:p>
            <a:pPr marL="285750" indent="-285750">
              <a:buFont typeface="Wingdings" panose="05000000000000000000" pitchFamily="2" charset="2"/>
              <a:buChar char="Ø"/>
            </a:pPr>
            <a:endParaRPr lang="en-US" altLang="zh-CN" sz="1600">
              <a:latin typeface="+mn-ea"/>
            </a:endParaRPr>
          </a:p>
          <a:p>
            <a:pPr marL="285750" indent="-285750">
              <a:buFont typeface="Wingdings" panose="05000000000000000000" pitchFamily="2" charset="2"/>
              <a:buChar char="Ø"/>
            </a:pPr>
            <a:r>
              <a:rPr lang="zh-CN" altLang="en-US" sz="1600"/>
              <a:t>拥有大于</a:t>
            </a:r>
            <a:r>
              <a:rPr lang="en-US" altLang="zh-CN" sz="1600"/>
              <a:t>1 TB</a:t>
            </a:r>
            <a:r>
              <a:rPr lang="zh-CN" altLang="en-US" sz="1600"/>
              <a:t>的蛋白质，</a:t>
            </a:r>
            <a:r>
              <a:rPr lang="en-US" altLang="zh-CN" sz="1600"/>
              <a:t>DNA</a:t>
            </a:r>
            <a:r>
              <a:rPr lang="zh-CN" altLang="en-US" sz="1600"/>
              <a:t>和</a:t>
            </a:r>
            <a:r>
              <a:rPr lang="en-US" altLang="zh-CN" sz="1600"/>
              <a:t>RNA</a:t>
            </a:r>
            <a:r>
              <a:rPr lang="zh-CN" altLang="en-US" sz="1600"/>
              <a:t>结构数据</a:t>
            </a:r>
            <a:endParaRPr lang="en-US" altLang="zh-CN" sz="1600"/>
          </a:p>
          <a:p>
            <a:pPr marL="285750" indent="-285750">
              <a:buFont typeface="Wingdings" panose="05000000000000000000" pitchFamily="2" charset="2"/>
              <a:buChar char="Ø"/>
            </a:pPr>
            <a:endParaRPr lang="en-US" altLang="zh-CN" sz="1600">
              <a:latin typeface="+mn-ea"/>
            </a:endParaRPr>
          </a:p>
          <a:p>
            <a:pPr marL="285750" indent="-285750">
              <a:buFont typeface="Wingdings" panose="05000000000000000000" pitchFamily="2" charset="2"/>
              <a:buChar char="Ø"/>
            </a:pPr>
            <a:r>
              <a:rPr lang="zh-CN" altLang="en-US" sz="1600">
                <a:latin typeface="+mn-ea"/>
              </a:rPr>
              <a:t>可以使用名称，功能，氨基酸序列检索已有的蛋白质三维结构。</a:t>
            </a:r>
            <a:endParaRPr lang="en-US" altLang="zh-CN" sz="1600">
              <a:latin typeface="+mn-ea"/>
            </a:endParaRPr>
          </a:p>
          <a:p>
            <a:endParaRPr lang="en-US" altLang="zh-CN" sz="1600">
              <a:latin typeface="+mn-ea"/>
            </a:endParaRPr>
          </a:p>
        </p:txBody>
      </p:sp>
      <p:grpSp>
        <p:nvGrpSpPr>
          <p:cNvPr id="18" name="组合 17">
            <a:extLst>
              <a:ext uri="{FF2B5EF4-FFF2-40B4-BE49-F238E27FC236}">
                <a16:creationId xmlns:a16="http://schemas.microsoft.com/office/drawing/2014/main" id="{A7B2DE81-4889-4987-AD3E-7AB242812C65}"/>
              </a:ext>
            </a:extLst>
          </p:cNvPr>
          <p:cNvGrpSpPr/>
          <p:nvPr/>
        </p:nvGrpSpPr>
        <p:grpSpPr>
          <a:xfrm>
            <a:off x="7388375" y="1464128"/>
            <a:ext cx="2892246" cy="5182115"/>
            <a:chOff x="7388375" y="1464128"/>
            <a:chExt cx="2892246" cy="5182115"/>
          </a:xfrm>
        </p:grpSpPr>
        <p:sp>
          <p:nvSpPr>
            <p:cNvPr id="11" name="矩形 10">
              <a:extLst>
                <a:ext uri="{FF2B5EF4-FFF2-40B4-BE49-F238E27FC236}">
                  <a16:creationId xmlns:a16="http://schemas.microsoft.com/office/drawing/2014/main" id="{00277043-093F-429C-A045-505B4373EDE4}"/>
                </a:ext>
              </a:extLst>
            </p:cNvPr>
            <p:cNvSpPr/>
            <p:nvPr/>
          </p:nvSpPr>
          <p:spPr>
            <a:xfrm>
              <a:off x="7844484" y="6338466"/>
              <a:ext cx="1980029" cy="307777"/>
            </a:xfrm>
            <a:prstGeom prst="rect">
              <a:avLst/>
            </a:prstGeom>
          </p:spPr>
          <p:txBody>
            <a:bodyPr wrap="none">
              <a:spAutoFit/>
            </a:bodyPr>
            <a:lstStyle/>
            <a:p>
              <a:r>
                <a:rPr lang="zh-CN" altLang="en-US" sz="1400">
                  <a:solidFill>
                    <a:srgbClr val="323232"/>
                  </a:solidFill>
                  <a:latin typeface="Verdana" panose="020B0604030504040204" pitchFamily="34" charset="0"/>
                </a:rPr>
                <a:t>查看蛋白质的三维结构</a:t>
              </a:r>
              <a:endParaRPr lang="zh-CN" altLang="en-US" sz="1400"/>
            </a:p>
          </p:txBody>
        </p:sp>
        <p:pic>
          <p:nvPicPr>
            <p:cNvPr id="4" name="图片 3">
              <a:extLst>
                <a:ext uri="{FF2B5EF4-FFF2-40B4-BE49-F238E27FC236}">
                  <a16:creationId xmlns:a16="http://schemas.microsoft.com/office/drawing/2014/main" id="{1ACE5875-EC14-4F69-A233-41344E52774A}"/>
                </a:ext>
              </a:extLst>
            </p:cNvPr>
            <p:cNvPicPr>
              <a:picLocks noChangeAspect="1"/>
            </p:cNvPicPr>
            <p:nvPr/>
          </p:nvPicPr>
          <p:blipFill>
            <a:blip r:embed="rId4"/>
            <a:stretch>
              <a:fillRect/>
            </a:stretch>
          </p:blipFill>
          <p:spPr>
            <a:xfrm>
              <a:off x="7395642" y="4049451"/>
              <a:ext cx="2877712" cy="2158284"/>
            </a:xfrm>
            <a:prstGeom prst="rect">
              <a:avLst/>
            </a:prstGeom>
            <a:ln>
              <a:solidFill>
                <a:schemeClr val="tx1"/>
              </a:solidFill>
            </a:ln>
          </p:spPr>
        </p:pic>
        <p:pic>
          <p:nvPicPr>
            <p:cNvPr id="9" name="图片 8">
              <a:extLst>
                <a:ext uri="{FF2B5EF4-FFF2-40B4-BE49-F238E27FC236}">
                  <a16:creationId xmlns:a16="http://schemas.microsoft.com/office/drawing/2014/main" id="{2ADF777D-4DBD-478E-839E-F887B91E1579}"/>
                </a:ext>
              </a:extLst>
            </p:cNvPr>
            <p:cNvPicPr>
              <a:picLocks noChangeAspect="1"/>
            </p:cNvPicPr>
            <p:nvPr/>
          </p:nvPicPr>
          <p:blipFill>
            <a:blip r:embed="rId5"/>
            <a:stretch>
              <a:fillRect/>
            </a:stretch>
          </p:blipFill>
          <p:spPr>
            <a:xfrm>
              <a:off x="7388375" y="1464128"/>
              <a:ext cx="2892246" cy="2158284"/>
            </a:xfrm>
            <a:prstGeom prst="rect">
              <a:avLst/>
            </a:prstGeom>
            <a:ln>
              <a:solidFill>
                <a:schemeClr val="tx1"/>
              </a:solidFill>
            </a:ln>
          </p:spPr>
        </p:pic>
        <p:sp>
          <p:nvSpPr>
            <p:cNvPr id="15" name="矩形 14">
              <a:extLst>
                <a:ext uri="{FF2B5EF4-FFF2-40B4-BE49-F238E27FC236}">
                  <a16:creationId xmlns:a16="http://schemas.microsoft.com/office/drawing/2014/main" id="{2FAB9F30-593A-4506-8F7E-47ED96092E24}"/>
                </a:ext>
              </a:extLst>
            </p:cNvPr>
            <p:cNvSpPr/>
            <p:nvPr/>
          </p:nvSpPr>
          <p:spPr>
            <a:xfrm>
              <a:off x="8370269" y="3663591"/>
              <a:ext cx="928459" cy="307777"/>
            </a:xfrm>
            <a:prstGeom prst="rect">
              <a:avLst/>
            </a:prstGeom>
          </p:spPr>
          <p:txBody>
            <a:bodyPr wrap="none">
              <a:spAutoFit/>
            </a:bodyPr>
            <a:lstStyle/>
            <a:p>
              <a:r>
                <a:rPr lang="en-US" altLang="zh-CN" sz="1400">
                  <a:latin typeface="+mn-ea"/>
                </a:rPr>
                <a:t>PDB</a:t>
              </a:r>
              <a:r>
                <a:rPr lang="zh-CN" altLang="en-US" sz="1400">
                  <a:latin typeface="+mn-ea"/>
                </a:rPr>
                <a:t>主页</a:t>
              </a:r>
              <a:endParaRPr lang="zh-CN" altLang="en-US" sz="1400"/>
            </a:p>
          </p:txBody>
        </p:sp>
      </p:grpSp>
      <p:pic>
        <p:nvPicPr>
          <p:cNvPr id="14" name="图片 13">
            <a:extLst>
              <a:ext uri="{FF2B5EF4-FFF2-40B4-BE49-F238E27FC236}">
                <a16:creationId xmlns:a16="http://schemas.microsoft.com/office/drawing/2014/main" id="{657917DA-8F10-4945-AA54-47A76D98FC21}"/>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11324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通路功能数据库</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3008581"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KEGG pathway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3D33A42-424F-42AD-84DC-436F88EC1251}"/>
              </a:ext>
            </a:extLst>
          </p:cNvPr>
          <p:cNvSpPr/>
          <p:nvPr/>
        </p:nvSpPr>
        <p:spPr>
          <a:xfrm>
            <a:off x="428771" y="2607988"/>
            <a:ext cx="4854785" cy="2308324"/>
          </a:xfrm>
          <a:prstGeom prst="rect">
            <a:avLst/>
          </a:prstGeom>
        </p:spPr>
        <p:txBody>
          <a:bodyPr wrap="square">
            <a:spAutoFit/>
          </a:bodyPr>
          <a:lstStyle/>
          <a:p>
            <a:pPr marL="285750" indent="-285750">
              <a:buFont typeface="Wingdings" panose="05000000000000000000" pitchFamily="2" charset="2"/>
              <a:buChar char="Ø"/>
            </a:pPr>
            <a:r>
              <a:rPr lang="en-US" altLang="zh-CN" sz="1600" b="1">
                <a:solidFill>
                  <a:srgbClr val="333333"/>
                </a:solidFill>
                <a:latin typeface="+mn-ea"/>
              </a:rPr>
              <a:t>KEGG</a:t>
            </a:r>
            <a:r>
              <a:rPr lang="zh-CN" altLang="en-US" sz="1600">
                <a:solidFill>
                  <a:srgbClr val="121212"/>
                </a:solidFill>
                <a:latin typeface="+mn-ea"/>
              </a:rPr>
              <a:t>全称为 </a:t>
            </a:r>
            <a:r>
              <a:rPr lang="en-US" altLang="zh-CN" sz="1600">
                <a:solidFill>
                  <a:srgbClr val="121212"/>
                </a:solidFill>
                <a:latin typeface="+mn-ea"/>
              </a:rPr>
              <a:t>Kyoto Encyclopedia of Genes and Genomes</a:t>
            </a:r>
            <a:r>
              <a:rPr lang="zh-CN" altLang="en-US" sz="1600">
                <a:solidFill>
                  <a:srgbClr val="121212"/>
                </a:solidFill>
                <a:latin typeface="+mn-ea"/>
              </a:rPr>
              <a:t>（京都基因与基因组百科全书）</a:t>
            </a:r>
            <a:r>
              <a:rPr lang="zh-CN" altLang="en-US" sz="1600">
                <a:hlinkClick r:id="rId3"/>
              </a:rPr>
              <a:t>https://www.genome.jp/kegg/</a:t>
            </a:r>
            <a:endParaRPr lang="zh-CN" altLang="en-US" sz="1600"/>
          </a:p>
          <a:p>
            <a:endParaRPr lang="en-US" altLang="zh-CN" sz="1600">
              <a:solidFill>
                <a:srgbClr val="121212"/>
              </a:solidFill>
              <a:latin typeface="+mn-ea"/>
            </a:endParaRPr>
          </a:p>
          <a:p>
            <a:pPr marL="285750" indent="-285750">
              <a:buFont typeface="Wingdings" panose="05000000000000000000" pitchFamily="2" charset="2"/>
              <a:buChar char="Ø"/>
            </a:pPr>
            <a:r>
              <a:rPr lang="zh-CN" altLang="en-US" sz="1600">
                <a:latin typeface="+mn-ea"/>
              </a:rPr>
              <a:t>子数据库中最重要也是最常用的就是</a:t>
            </a:r>
            <a:r>
              <a:rPr lang="en-US" altLang="zh-CN" sz="1600" b="1">
                <a:latin typeface="+mn-ea"/>
              </a:rPr>
              <a:t>KEGG PATHWAY</a:t>
            </a:r>
            <a:r>
              <a:rPr lang="zh-CN" altLang="en-US" sz="1600">
                <a:latin typeface="+mn-ea"/>
              </a:rPr>
              <a:t>，它包括大量由科研人员根据已有研究文献，通过手动绘制的</a:t>
            </a:r>
            <a:r>
              <a:rPr lang="en-US" altLang="zh-CN" sz="1600">
                <a:latin typeface="+mn-ea"/>
              </a:rPr>
              <a:t>KEGG</a:t>
            </a:r>
            <a:r>
              <a:rPr lang="zh-CN" altLang="en-US" sz="1600">
                <a:latin typeface="+mn-ea"/>
              </a:rPr>
              <a:t>通路图，代表着代谢过程，环境信息过程，细胞过程，生物系统，人类疾病和药物开发。</a:t>
            </a:r>
          </a:p>
        </p:txBody>
      </p:sp>
      <p:sp>
        <p:nvSpPr>
          <p:cNvPr id="8" name="矩形 7">
            <a:extLst>
              <a:ext uri="{FF2B5EF4-FFF2-40B4-BE49-F238E27FC236}">
                <a16:creationId xmlns:a16="http://schemas.microsoft.com/office/drawing/2014/main" id="{49CB2F32-F80C-4B0C-8ABA-B8A2E53943EC}"/>
              </a:ext>
            </a:extLst>
          </p:cNvPr>
          <p:cNvSpPr/>
          <p:nvPr/>
        </p:nvSpPr>
        <p:spPr>
          <a:xfrm>
            <a:off x="6977320" y="6334780"/>
            <a:ext cx="2784095" cy="523220"/>
          </a:xfrm>
          <a:prstGeom prst="rect">
            <a:avLst/>
          </a:prstGeom>
        </p:spPr>
        <p:txBody>
          <a:bodyPr wrap="none">
            <a:spAutoFit/>
          </a:bodyPr>
          <a:lstStyle/>
          <a:p>
            <a:pPr algn="ctr"/>
            <a:r>
              <a:rPr lang="en-US" altLang="zh-CN" sz="1400"/>
              <a:t>KEGG</a:t>
            </a:r>
            <a:r>
              <a:rPr lang="zh-CN" altLang="en-US" sz="1400"/>
              <a:t>主页</a:t>
            </a:r>
            <a:endParaRPr lang="en-US" altLang="zh-CN" sz="1400"/>
          </a:p>
          <a:p>
            <a:pPr algn="ctr"/>
            <a:r>
              <a:rPr lang="zh-CN" altLang="en-US" sz="1400">
                <a:solidFill>
                  <a:srgbClr val="FF0000"/>
                </a:solidFill>
              </a:rPr>
              <a:t>https://www.genome.jp/kegg/</a:t>
            </a:r>
          </a:p>
        </p:txBody>
      </p:sp>
      <p:pic>
        <p:nvPicPr>
          <p:cNvPr id="9" name="图片 8">
            <a:extLst>
              <a:ext uri="{FF2B5EF4-FFF2-40B4-BE49-F238E27FC236}">
                <a16:creationId xmlns:a16="http://schemas.microsoft.com/office/drawing/2014/main" id="{FDD3C989-425B-4734-B8AD-8F26EB115144}"/>
              </a:ext>
            </a:extLst>
          </p:cNvPr>
          <p:cNvPicPr>
            <a:picLocks noChangeAspect="1"/>
          </p:cNvPicPr>
          <p:nvPr/>
        </p:nvPicPr>
        <p:blipFill>
          <a:blip r:embed="rId4"/>
          <a:stretch>
            <a:fillRect/>
          </a:stretch>
        </p:blipFill>
        <p:spPr>
          <a:xfrm>
            <a:off x="5723583" y="1085240"/>
            <a:ext cx="6468417" cy="5267401"/>
          </a:xfrm>
          <a:prstGeom prst="rect">
            <a:avLst/>
          </a:prstGeom>
        </p:spPr>
      </p:pic>
      <p:pic>
        <p:nvPicPr>
          <p:cNvPr id="10" name="图片 9">
            <a:extLst>
              <a:ext uri="{FF2B5EF4-FFF2-40B4-BE49-F238E27FC236}">
                <a16:creationId xmlns:a16="http://schemas.microsoft.com/office/drawing/2014/main" id="{EA783DC4-D6DB-484D-AC08-B5C5CAFEDA7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29690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通路功能数据库</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3008581"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KEGG pathway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3D33A42-424F-42AD-84DC-436F88EC1251}"/>
              </a:ext>
            </a:extLst>
          </p:cNvPr>
          <p:cNvSpPr/>
          <p:nvPr/>
        </p:nvSpPr>
        <p:spPr>
          <a:xfrm>
            <a:off x="491947" y="2217940"/>
            <a:ext cx="5275871" cy="3785652"/>
          </a:xfrm>
          <a:prstGeom prst="rect">
            <a:avLst/>
          </a:prstGeom>
        </p:spPr>
        <p:txBody>
          <a:bodyPr wrap="square">
            <a:spAutoFit/>
          </a:bodyPr>
          <a:lstStyle/>
          <a:p>
            <a:pPr marL="285750" indent="-285750">
              <a:buFont typeface="Wingdings" panose="05000000000000000000" pitchFamily="2" charset="2"/>
              <a:buChar char="Ø"/>
            </a:pPr>
            <a:r>
              <a:rPr lang="en-US" altLang="zh-CN" sz="1600" b="1">
                <a:latin typeface="+mn-ea"/>
              </a:rPr>
              <a:t>map</a:t>
            </a:r>
            <a:r>
              <a:rPr lang="zh-CN" altLang="en-US" sz="1600" b="1">
                <a:latin typeface="+mn-ea"/>
              </a:rPr>
              <a:t>编号</a:t>
            </a:r>
            <a:r>
              <a:rPr lang="zh-CN" altLang="en-US" sz="1600">
                <a:latin typeface="+mn-ea"/>
              </a:rPr>
              <a:t>：代表</a:t>
            </a:r>
            <a:r>
              <a:rPr lang="en-US" altLang="zh-CN" sz="1600">
                <a:latin typeface="+mn-ea"/>
              </a:rPr>
              <a:t>reference pathway</a:t>
            </a:r>
            <a:r>
              <a:rPr lang="zh-CN" altLang="en-US" sz="1600">
                <a:latin typeface="+mn-ea"/>
              </a:rPr>
              <a:t>，根据已有的知识绘制的、概括的、详尽的具有一般参考意义的代谢图。 一个点同时表示一个基因，这个基因编码的酶或这个酶参加的反应</a:t>
            </a:r>
            <a:endParaRPr lang="en-US" altLang="zh-CN" sz="1600">
              <a:latin typeface="+mn-ea"/>
            </a:endParaRPr>
          </a:p>
          <a:p>
            <a:pPr marL="285750" indent="-285750">
              <a:buFont typeface="Wingdings" panose="05000000000000000000" pitchFamily="2" charset="2"/>
              <a:buChar char="Ø"/>
            </a:pPr>
            <a:endParaRPr lang="zh-CN" altLang="en-US" sz="1600">
              <a:latin typeface="+mn-ea"/>
            </a:endParaRPr>
          </a:p>
          <a:p>
            <a:pPr marL="285750" indent="-285750">
              <a:buFont typeface="Wingdings" panose="05000000000000000000" pitchFamily="2" charset="2"/>
              <a:buChar char="Ø"/>
            </a:pPr>
            <a:r>
              <a:rPr lang="en-US" altLang="zh-CN" sz="1600" b="1">
                <a:latin typeface="+mn-ea"/>
              </a:rPr>
              <a:t>ko</a:t>
            </a:r>
            <a:r>
              <a:rPr lang="zh-CN" altLang="en-US" sz="1600" b="1">
                <a:latin typeface="+mn-ea"/>
              </a:rPr>
              <a:t>编号</a:t>
            </a:r>
            <a:r>
              <a:rPr lang="zh-CN" altLang="en-US" sz="1600">
                <a:latin typeface="+mn-ea"/>
              </a:rPr>
              <a:t>：</a:t>
            </a:r>
            <a:r>
              <a:rPr lang="en-US" altLang="zh-CN" sz="1600">
                <a:latin typeface="+mn-ea"/>
              </a:rPr>
              <a:t>KO</a:t>
            </a:r>
            <a:r>
              <a:rPr lang="zh-CN" altLang="en-US" sz="1600">
                <a:latin typeface="+mn-ea"/>
              </a:rPr>
              <a:t>通路中的点表示直系同源基因</a:t>
            </a:r>
            <a:endParaRPr lang="en-US" altLang="zh-CN" sz="1600">
              <a:latin typeface="+mn-ea"/>
            </a:endParaRPr>
          </a:p>
          <a:p>
            <a:pPr marL="285750" indent="-285750">
              <a:buFont typeface="Wingdings" panose="05000000000000000000" pitchFamily="2" charset="2"/>
              <a:buChar char="Ø"/>
            </a:pPr>
            <a:endParaRPr lang="zh-CN" altLang="en-US" sz="1600">
              <a:latin typeface="+mn-ea"/>
            </a:endParaRPr>
          </a:p>
          <a:p>
            <a:pPr marL="285750" indent="-285750">
              <a:buFont typeface="Wingdings" panose="05000000000000000000" pitchFamily="2" charset="2"/>
              <a:buChar char="Ø"/>
            </a:pPr>
            <a:r>
              <a:rPr lang="en-US" altLang="zh-CN" sz="1600" b="1">
                <a:latin typeface="+mn-ea"/>
              </a:rPr>
              <a:t>ec</a:t>
            </a:r>
            <a:r>
              <a:rPr lang="zh-CN" altLang="en-US" sz="1600" b="1">
                <a:latin typeface="+mn-ea"/>
              </a:rPr>
              <a:t>编号</a:t>
            </a:r>
            <a:r>
              <a:rPr lang="zh-CN" altLang="en-US" sz="1600">
                <a:latin typeface="+mn-ea"/>
              </a:rPr>
              <a:t>：</a:t>
            </a:r>
            <a:r>
              <a:rPr lang="en-US" altLang="zh-CN" sz="1600">
                <a:latin typeface="+mn-ea"/>
              </a:rPr>
              <a:t>EC</a:t>
            </a:r>
            <a:r>
              <a:rPr lang="zh-CN" altLang="en-US" sz="1600">
                <a:latin typeface="+mn-ea"/>
              </a:rPr>
              <a:t>通路中的点表示相关的酶</a:t>
            </a:r>
            <a:endParaRPr lang="en-US" altLang="zh-CN" sz="1600">
              <a:latin typeface="+mn-ea"/>
            </a:endParaRPr>
          </a:p>
          <a:p>
            <a:pPr marL="285750" indent="-285750">
              <a:buFont typeface="Wingdings" panose="05000000000000000000" pitchFamily="2" charset="2"/>
              <a:buChar char="Ø"/>
            </a:pPr>
            <a:endParaRPr lang="zh-CN" altLang="en-US" sz="1600">
              <a:latin typeface="+mn-ea"/>
            </a:endParaRPr>
          </a:p>
          <a:p>
            <a:pPr marL="285750" indent="-285750">
              <a:buFont typeface="Wingdings" panose="05000000000000000000" pitchFamily="2" charset="2"/>
              <a:buChar char="Ø"/>
            </a:pPr>
            <a:r>
              <a:rPr lang="en-US" altLang="zh-CN" sz="1600" b="1">
                <a:latin typeface="+mn-ea"/>
              </a:rPr>
              <a:t>rn</a:t>
            </a:r>
            <a:r>
              <a:rPr lang="zh-CN" altLang="en-US" sz="1600" b="1">
                <a:latin typeface="+mn-ea"/>
              </a:rPr>
              <a:t>编号</a:t>
            </a:r>
            <a:r>
              <a:rPr lang="zh-CN" altLang="en-US" sz="1600">
                <a:latin typeface="+mn-ea"/>
              </a:rPr>
              <a:t>：化学反应通路中的点只表示该点参与的某个反应、反应物及反应类型</a:t>
            </a:r>
            <a:endParaRPr lang="en-US" altLang="zh-CN" sz="1600">
              <a:latin typeface="+mn-ea"/>
            </a:endParaRPr>
          </a:p>
          <a:p>
            <a:pPr marL="285750" indent="-285750">
              <a:buFont typeface="Wingdings" panose="05000000000000000000" pitchFamily="2" charset="2"/>
              <a:buChar char="Ø"/>
            </a:pPr>
            <a:endParaRPr lang="en-US" altLang="zh-CN" sz="1600">
              <a:latin typeface="+mn-ea"/>
            </a:endParaRPr>
          </a:p>
          <a:p>
            <a:pPr marL="285750" indent="-285750">
              <a:buFont typeface="Wingdings" panose="05000000000000000000" pitchFamily="2" charset="2"/>
              <a:buChar char="Ø"/>
            </a:pPr>
            <a:r>
              <a:rPr lang="en-US" altLang="zh-CN" sz="1600" b="1">
                <a:latin typeface="+mn-ea"/>
              </a:rPr>
              <a:t>org</a:t>
            </a:r>
            <a:r>
              <a:rPr lang="zh-CN" altLang="en-US" sz="1600" b="1">
                <a:latin typeface="+mn-ea"/>
              </a:rPr>
              <a:t>编号</a:t>
            </a:r>
            <a:r>
              <a:rPr lang="zh-CN" altLang="en-US" sz="1600">
                <a:latin typeface="+mn-ea"/>
              </a:rPr>
              <a:t>：物种特异性通路，这里就是将</a:t>
            </a:r>
            <a:r>
              <a:rPr lang="en-US" altLang="zh-CN" sz="1600">
                <a:latin typeface="+mn-ea"/>
              </a:rPr>
              <a:t>K</a:t>
            </a:r>
            <a:r>
              <a:rPr lang="zh-CN" altLang="en-US" sz="1600">
                <a:latin typeface="+mn-ea"/>
              </a:rPr>
              <a:t>编号基因（直系同源基因，后面会介绍）换为每个物种中对应的基因</a:t>
            </a:r>
          </a:p>
        </p:txBody>
      </p:sp>
      <p:sp>
        <p:nvSpPr>
          <p:cNvPr id="9" name="矩形 8">
            <a:extLst>
              <a:ext uri="{FF2B5EF4-FFF2-40B4-BE49-F238E27FC236}">
                <a16:creationId xmlns:a16="http://schemas.microsoft.com/office/drawing/2014/main" id="{2C01FFCB-F38B-4F81-8F6A-6F0C07C32A3A}"/>
              </a:ext>
            </a:extLst>
          </p:cNvPr>
          <p:cNvSpPr/>
          <p:nvPr/>
        </p:nvSpPr>
        <p:spPr>
          <a:xfrm>
            <a:off x="5704642" y="5646942"/>
            <a:ext cx="6096000" cy="523220"/>
          </a:xfrm>
          <a:prstGeom prst="rect">
            <a:avLst/>
          </a:prstGeom>
        </p:spPr>
        <p:txBody>
          <a:bodyPr>
            <a:spAutoFit/>
          </a:bodyPr>
          <a:lstStyle/>
          <a:p>
            <a:pPr algn="ctr"/>
            <a:r>
              <a:rPr lang="zh-CN" altLang="en-US" sz="1400"/>
              <a:t>糖酵解</a:t>
            </a:r>
            <a:r>
              <a:rPr lang="en-US" altLang="zh-CN" sz="1400"/>
              <a:t>/</a:t>
            </a:r>
            <a:r>
              <a:rPr lang="zh-CN" altLang="en-US" sz="1400"/>
              <a:t>糖异生途径</a:t>
            </a:r>
            <a:endParaRPr lang="en-US" altLang="zh-CN" sz="1400"/>
          </a:p>
          <a:p>
            <a:pPr algn="ctr"/>
            <a:r>
              <a:rPr lang="zh-CN" altLang="en-US" sz="1400">
                <a:solidFill>
                  <a:srgbClr val="FF0000"/>
                </a:solidFill>
              </a:rPr>
              <a:t>https://www.kegg.jp/kegg-bin/show_pathway?map00010</a:t>
            </a:r>
          </a:p>
        </p:txBody>
      </p:sp>
      <p:pic>
        <p:nvPicPr>
          <p:cNvPr id="34" name="图片 33">
            <a:extLst>
              <a:ext uri="{FF2B5EF4-FFF2-40B4-BE49-F238E27FC236}">
                <a16:creationId xmlns:a16="http://schemas.microsoft.com/office/drawing/2014/main" id="{F116B03A-8786-401B-B0CF-5372D36038F4}"/>
              </a:ext>
            </a:extLst>
          </p:cNvPr>
          <p:cNvPicPr>
            <a:picLocks noChangeAspect="1"/>
          </p:cNvPicPr>
          <p:nvPr/>
        </p:nvPicPr>
        <p:blipFill>
          <a:blip r:embed="rId3"/>
          <a:stretch>
            <a:fillRect/>
          </a:stretch>
        </p:blipFill>
        <p:spPr>
          <a:xfrm>
            <a:off x="5805231" y="1982391"/>
            <a:ext cx="5894822" cy="3472718"/>
          </a:xfrm>
          <a:prstGeom prst="rect">
            <a:avLst/>
          </a:prstGeom>
        </p:spPr>
      </p:pic>
      <p:pic>
        <p:nvPicPr>
          <p:cNvPr id="10" name="图片 9">
            <a:extLst>
              <a:ext uri="{FF2B5EF4-FFF2-40B4-BE49-F238E27FC236}">
                <a16:creationId xmlns:a16="http://schemas.microsoft.com/office/drawing/2014/main" id="{5BCD2DDE-363D-469C-8852-74B5A080591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73550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通路功能数据库</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3008581"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KEGG pathway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3D33A42-424F-42AD-84DC-436F88EC1251}"/>
              </a:ext>
            </a:extLst>
          </p:cNvPr>
          <p:cNvSpPr/>
          <p:nvPr/>
        </p:nvSpPr>
        <p:spPr>
          <a:xfrm>
            <a:off x="268012" y="1806587"/>
            <a:ext cx="5275871" cy="338554"/>
          </a:xfrm>
          <a:prstGeom prst="rect">
            <a:avLst/>
          </a:prstGeom>
        </p:spPr>
        <p:txBody>
          <a:bodyPr wrap="square">
            <a:spAutoFit/>
          </a:bodyPr>
          <a:lstStyle/>
          <a:p>
            <a:pPr marL="285750" indent="-285750">
              <a:buFont typeface="Wingdings" panose="05000000000000000000" pitchFamily="2" charset="2"/>
              <a:buChar char="Ø"/>
            </a:pPr>
            <a:r>
              <a:rPr lang="zh-CN" altLang="en-US" sz="1600" b="1">
                <a:latin typeface="+mn-ea"/>
              </a:rPr>
              <a:t>物种特异性通路</a:t>
            </a:r>
            <a:endParaRPr lang="zh-CN" altLang="en-US" sz="1600">
              <a:latin typeface="+mn-ea"/>
            </a:endParaRPr>
          </a:p>
        </p:txBody>
      </p:sp>
      <p:sp>
        <p:nvSpPr>
          <p:cNvPr id="9" name="矩形 8">
            <a:extLst>
              <a:ext uri="{FF2B5EF4-FFF2-40B4-BE49-F238E27FC236}">
                <a16:creationId xmlns:a16="http://schemas.microsoft.com/office/drawing/2014/main" id="{2C01FFCB-F38B-4F81-8F6A-6F0C07C32A3A}"/>
              </a:ext>
            </a:extLst>
          </p:cNvPr>
          <p:cNvSpPr/>
          <p:nvPr/>
        </p:nvSpPr>
        <p:spPr>
          <a:xfrm>
            <a:off x="5854216" y="5460329"/>
            <a:ext cx="6096000" cy="523220"/>
          </a:xfrm>
          <a:prstGeom prst="rect">
            <a:avLst/>
          </a:prstGeom>
        </p:spPr>
        <p:txBody>
          <a:bodyPr>
            <a:spAutoFit/>
          </a:bodyPr>
          <a:lstStyle/>
          <a:p>
            <a:pPr algn="ctr"/>
            <a:r>
              <a:rPr lang="en-US" altLang="zh-CN" sz="1400"/>
              <a:t>Escherichia coli K-12 MG1655 </a:t>
            </a:r>
            <a:r>
              <a:rPr lang="zh-CN" altLang="en-US" sz="1400"/>
              <a:t>糖酵解</a:t>
            </a:r>
            <a:r>
              <a:rPr lang="en-US" altLang="zh-CN" sz="1400"/>
              <a:t>/</a:t>
            </a:r>
            <a:r>
              <a:rPr lang="zh-CN" altLang="en-US" sz="1400"/>
              <a:t>糖异生途径</a:t>
            </a:r>
            <a:endParaRPr lang="en-US" altLang="zh-CN" sz="1400"/>
          </a:p>
          <a:p>
            <a:pPr algn="ctr"/>
            <a:r>
              <a:rPr lang="en-US" altLang="zh-CN" sz="1400">
                <a:solidFill>
                  <a:srgbClr val="FF0000"/>
                </a:solidFill>
              </a:rPr>
              <a:t>https://www.kegg.jp/kegg-bin/show_pathway?eco00010</a:t>
            </a:r>
          </a:p>
        </p:txBody>
      </p:sp>
      <p:sp>
        <p:nvSpPr>
          <p:cNvPr id="12" name="矩形 11">
            <a:extLst>
              <a:ext uri="{FF2B5EF4-FFF2-40B4-BE49-F238E27FC236}">
                <a16:creationId xmlns:a16="http://schemas.microsoft.com/office/drawing/2014/main" id="{D59D221C-1F39-4816-80BE-A25B9C102EF3}"/>
              </a:ext>
            </a:extLst>
          </p:cNvPr>
          <p:cNvSpPr/>
          <p:nvPr/>
        </p:nvSpPr>
        <p:spPr>
          <a:xfrm>
            <a:off x="730553" y="3235532"/>
            <a:ext cx="4556055" cy="923330"/>
          </a:xfrm>
          <a:prstGeom prst="rect">
            <a:avLst/>
          </a:prstGeom>
        </p:spPr>
        <p:txBody>
          <a:bodyPr wrap="none">
            <a:spAutoFit/>
          </a:bodyPr>
          <a:lstStyle/>
          <a:p>
            <a:pPr marL="342900" indent="-342900">
              <a:buFont typeface="+mj-lt"/>
              <a:buAutoNum type="arabicPeriod"/>
            </a:pPr>
            <a:r>
              <a:rPr lang="en-US" altLang="zh-CN">
                <a:solidFill>
                  <a:srgbClr val="FF0000"/>
                </a:solidFill>
              </a:rPr>
              <a:t>eco </a:t>
            </a:r>
            <a:r>
              <a:rPr lang="zh-CN" altLang="en-US">
                <a:solidFill>
                  <a:srgbClr val="FF0000"/>
                </a:solidFill>
              </a:rPr>
              <a:t>： </a:t>
            </a:r>
            <a:r>
              <a:rPr lang="en-US" altLang="zh-CN">
                <a:solidFill>
                  <a:srgbClr val="FF0000"/>
                </a:solidFill>
              </a:rPr>
              <a:t>Escherichia coli K-12 MG1655</a:t>
            </a:r>
          </a:p>
          <a:p>
            <a:pPr marL="342900" indent="-342900">
              <a:buFont typeface="+mj-lt"/>
              <a:buAutoNum type="arabicPeriod"/>
            </a:pPr>
            <a:r>
              <a:rPr lang="zh-CN" altLang="en-US">
                <a:solidFill>
                  <a:srgbClr val="FF0000"/>
                </a:solidFill>
              </a:rPr>
              <a:t>无色表示不存在该基因</a:t>
            </a:r>
          </a:p>
          <a:p>
            <a:pPr marL="342900" indent="-342900">
              <a:buFont typeface="+mj-lt"/>
              <a:buAutoNum type="arabicPeriod"/>
            </a:pPr>
            <a:r>
              <a:rPr lang="zh-CN" altLang="en-US"/>
              <a:t>点击绿色基因，会进入</a:t>
            </a:r>
            <a:r>
              <a:rPr lang="en-US" altLang="zh-CN"/>
              <a:t>Gene</a:t>
            </a:r>
            <a:r>
              <a:rPr lang="zh-CN" altLang="en-US"/>
              <a:t>详细信息</a:t>
            </a:r>
          </a:p>
        </p:txBody>
      </p:sp>
      <p:pic>
        <p:nvPicPr>
          <p:cNvPr id="16" name="图片 15">
            <a:extLst>
              <a:ext uri="{FF2B5EF4-FFF2-40B4-BE49-F238E27FC236}">
                <a16:creationId xmlns:a16="http://schemas.microsoft.com/office/drawing/2014/main" id="{E57282EA-115F-456F-B726-FCD8EB39DF88}"/>
              </a:ext>
            </a:extLst>
          </p:cNvPr>
          <p:cNvPicPr>
            <a:picLocks noChangeAspect="1"/>
          </p:cNvPicPr>
          <p:nvPr/>
        </p:nvPicPr>
        <p:blipFill>
          <a:blip r:embed="rId3"/>
          <a:stretch>
            <a:fillRect/>
          </a:stretch>
        </p:blipFill>
        <p:spPr>
          <a:xfrm>
            <a:off x="6003791" y="1730607"/>
            <a:ext cx="5796851" cy="3631644"/>
          </a:xfrm>
          <a:prstGeom prst="rect">
            <a:avLst/>
          </a:prstGeom>
          <a:ln>
            <a:noFill/>
          </a:ln>
        </p:spPr>
      </p:pic>
      <p:sp>
        <p:nvSpPr>
          <p:cNvPr id="23" name="星形: 五角 22">
            <a:extLst>
              <a:ext uri="{FF2B5EF4-FFF2-40B4-BE49-F238E27FC236}">
                <a16:creationId xmlns:a16="http://schemas.microsoft.com/office/drawing/2014/main" id="{334FE775-5FCD-4275-99B9-31EC9049C977}"/>
              </a:ext>
            </a:extLst>
          </p:cNvPr>
          <p:cNvSpPr/>
          <p:nvPr/>
        </p:nvSpPr>
        <p:spPr>
          <a:xfrm>
            <a:off x="475861" y="3309118"/>
            <a:ext cx="254692" cy="239763"/>
          </a:xfrm>
          <a:prstGeom prst="star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a:extLst>
              <a:ext uri="{FF2B5EF4-FFF2-40B4-BE49-F238E27FC236}">
                <a16:creationId xmlns:a16="http://schemas.microsoft.com/office/drawing/2014/main" id="{BCE9855B-3914-4F2F-B2D7-6607ACD50300}"/>
              </a:ext>
            </a:extLst>
          </p:cNvPr>
          <p:cNvSpPr/>
          <p:nvPr/>
        </p:nvSpPr>
        <p:spPr>
          <a:xfrm>
            <a:off x="475861" y="3546429"/>
            <a:ext cx="254692" cy="239763"/>
          </a:xfrm>
          <a:prstGeom prst="star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818A5D2-629E-40C5-A85F-5A34CA50A51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840666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F25A9290-E4CE-4555-8C87-179359F7EF64}"/>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通路功能数据库</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82C01E6-8029-4484-997D-DE4EA445FC0D}"/>
              </a:ext>
            </a:extLst>
          </p:cNvPr>
          <p:cNvSpPr/>
          <p:nvPr/>
        </p:nvSpPr>
        <p:spPr>
          <a:xfrm>
            <a:off x="0" y="1361275"/>
            <a:ext cx="3008581" cy="369332"/>
          </a:xfrm>
          <a:prstGeom prst="rect">
            <a:avLst/>
          </a:prstGeom>
        </p:spPr>
        <p:txBody>
          <a:bodyPr wrap="none">
            <a:spAutoFit/>
          </a:bodyPr>
          <a:lstStyle/>
          <a:p>
            <a:pPr algn="just"/>
            <a:r>
              <a:rPr lang="en-US" altLang="zh-CN" b="1">
                <a:solidFill>
                  <a:srgbClr val="333333"/>
                </a:solidFill>
                <a:latin typeface="微软雅黑" panose="020B0503020204020204" pitchFamily="34" charset="-122"/>
                <a:ea typeface="微软雅黑" panose="020B0503020204020204" pitchFamily="34" charset="-122"/>
              </a:rPr>
              <a:t>KEGG pathway database</a:t>
            </a:r>
            <a:endParaRPr lang="en-US" altLang="zh-CN" sz="2400" b="1">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3D33A42-424F-42AD-84DC-436F88EC1251}"/>
              </a:ext>
            </a:extLst>
          </p:cNvPr>
          <p:cNvSpPr/>
          <p:nvPr/>
        </p:nvSpPr>
        <p:spPr>
          <a:xfrm>
            <a:off x="268012" y="1806587"/>
            <a:ext cx="5275871" cy="338554"/>
          </a:xfrm>
          <a:prstGeom prst="rect">
            <a:avLst/>
          </a:prstGeom>
        </p:spPr>
        <p:txBody>
          <a:bodyPr wrap="square">
            <a:spAutoFit/>
          </a:bodyPr>
          <a:lstStyle/>
          <a:p>
            <a:pPr marL="285750" indent="-285750">
              <a:buFont typeface="Wingdings" panose="05000000000000000000" pitchFamily="2" charset="2"/>
              <a:buChar char="Ø"/>
            </a:pPr>
            <a:r>
              <a:rPr lang="zh-CN" altLang="en-US" sz="1600" b="1">
                <a:latin typeface="+mn-ea"/>
              </a:rPr>
              <a:t>物种特异性通路</a:t>
            </a:r>
            <a:endParaRPr lang="zh-CN" altLang="en-US" sz="1600">
              <a:latin typeface="+mn-ea"/>
            </a:endParaRPr>
          </a:p>
        </p:txBody>
      </p:sp>
      <p:sp>
        <p:nvSpPr>
          <p:cNvPr id="9" name="矩形 8">
            <a:extLst>
              <a:ext uri="{FF2B5EF4-FFF2-40B4-BE49-F238E27FC236}">
                <a16:creationId xmlns:a16="http://schemas.microsoft.com/office/drawing/2014/main" id="{2C01FFCB-F38B-4F81-8F6A-6F0C07C32A3A}"/>
              </a:ext>
            </a:extLst>
          </p:cNvPr>
          <p:cNvSpPr/>
          <p:nvPr/>
        </p:nvSpPr>
        <p:spPr>
          <a:xfrm>
            <a:off x="5844885" y="6106018"/>
            <a:ext cx="6096000" cy="523220"/>
          </a:xfrm>
          <a:prstGeom prst="rect">
            <a:avLst/>
          </a:prstGeom>
        </p:spPr>
        <p:txBody>
          <a:bodyPr>
            <a:spAutoFit/>
          </a:bodyPr>
          <a:lstStyle/>
          <a:p>
            <a:pPr algn="ctr"/>
            <a:r>
              <a:rPr lang="it-IT" altLang="zh-CN" sz="1400"/>
              <a:t>Escherichia coli K-12 MG1655: b1780</a:t>
            </a:r>
            <a:r>
              <a:rPr lang="zh-CN" altLang="en-US" sz="1400"/>
              <a:t>基因详细信息</a:t>
            </a:r>
            <a:endParaRPr lang="it-IT" altLang="zh-CN" sz="1400"/>
          </a:p>
          <a:p>
            <a:pPr algn="ctr"/>
            <a:r>
              <a:rPr lang="en-US" altLang="zh-CN" sz="1400">
                <a:solidFill>
                  <a:srgbClr val="FF0000"/>
                </a:solidFill>
              </a:rPr>
              <a:t>https://www.kegg.jp/dbget-bin/www_bget?eco:b1780</a:t>
            </a:r>
          </a:p>
        </p:txBody>
      </p:sp>
      <p:sp>
        <p:nvSpPr>
          <p:cNvPr id="12" name="矩形 11">
            <a:extLst>
              <a:ext uri="{FF2B5EF4-FFF2-40B4-BE49-F238E27FC236}">
                <a16:creationId xmlns:a16="http://schemas.microsoft.com/office/drawing/2014/main" id="{D59D221C-1F39-4816-80BE-A25B9C102EF3}"/>
              </a:ext>
            </a:extLst>
          </p:cNvPr>
          <p:cNvSpPr/>
          <p:nvPr/>
        </p:nvSpPr>
        <p:spPr>
          <a:xfrm>
            <a:off x="730553" y="2880727"/>
            <a:ext cx="4556055" cy="923330"/>
          </a:xfrm>
          <a:prstGeom prst="rect">
            <a:avLst/>
          </a:prstGeom>
        </p:spPr>
        <p:txBody>
          <a:bodyPr wrap="none">
            <a:spAutoFit/>
          </a:bodyPr>
          <a:lstStyle/>
          <a:p>
            <a:pPr marL="342900" indent="-342900">
              <a:buFont typeface="+mj-lt"/>
              <a:buAutoNum type="arabicPeriod"/>
            </a:pPr>
            <a:r>
              <a:rPr lang="en-US" altLang="zh-CN"/>
              <a:t>eco </a:t>
            </a:r>
            <a:r>
              <a:rPr lang="zh-CN" altLang="en-US"/>
              <a:t>： </a:t>
            </a:r>
            <a:r>
              <a:rPr lang="en-US" altLang="zh-CN"/>
              <a:t>Escherichia coli K-12 MG1655</a:t>
            </a:r>
          </a:p>
          <a:p>
            <a:pPr marL="342900" indent="-342900">
              <a:buFont typeface="+mj-lt"/>
              <a:buAutoNum type="arabicPeriod"/>
            </a:pPr>
            <a:r>
              <a:rPr lang="zh-CN" altLang="en-US">
                <a:latin typeface="Arial" panose="020B0604020202020204" pitchFamily="34" charset="0"/>
              </a:rPr>
              <a:t>无色表示不存在该基因</a:t>
            </a:r>
            <a:endParaRPr lang="en-US" altLang="zh-CN">
              <a:latin typeface="Arial" panose="020B0604020202020204" pitchFamily="34" charset="0"/>
              <a:ea typeface="-apple-system"/>
            </a:endParaRPr>
          </a:p>
          <a:p>
            <a:pPr marL="342900" indent="-342900">
              <a:buFont typeface="+mj-lt"/>
              <a:buAutoNum type="arabicPeriod"/>
            </a:pPr>
            <a:r>
              <a:rPr lang="zh-CN" altLang="zh-CN">
                <a:solidFill>
                  <a:srgbClr val="FF0000"/>
                </a:solidFill>
                <a:latin typeface="Arial" panose="020B0604020202020204" pitchFamily="34" charset="0"/>
                <a:ea typeface="-apple-system"/>
              </a:rPr>
              <a:t>点击绿色基因，会进入</a:t>
            </a:r>
            <a:r>
              <a:rPr lang="zh-CN" altLang="zh-CN">
                <a:solidFill>
                  <a:srgbClr val="FF0000"/>
                </a:solidFill>
                <a:latin typeface="Arial Unicode MS"/>
                <a:ea typeface="Menlo"/>
              </a:rPr>
              <a:t>Gene</a:t>
            </a:r>
            <a:r>
              <a:rPr lang="zh-CN" altLang="zh-CN">
                <a:solidFill>
                  <a:srgbClr val="FF0000"/>
                </a:solidFill>
                <a:ea typeface="-apple-system"/>
              </a:rPr>
              <a:t>详细信息</a:t>
            </a:r>
            <a:endParaRPr lang="en-US" altLang="zh-CN">
              <a:solidFill>
                <a:srgbClr val="FF0000"/>
              </a:solidFill>
              <a:ea typeface="-apple-system"/>
            </a:endParaRPr>
          </a:p>
        </p:txBody>
      </p:sp>
      <p:pic>
        <p:nvPicPr>
          <p:cNvPr id="11" name="图片 10">
            <a:extLst>
              <a:ext uri="{FF2B5EF4-FFF2-40B4-BE49-F238E27FC236}">
                <a16:creationId xmlns:a16="http://schemas.microsoft.com/office/drawing/2014/main" id="{C7250E76-949A-4749-BE4E-F913BF06CB66}"/>
              </a:ext>
            </a:extLst>
          </p:cNvPr>
          <p:cNvPicPr>
            <a:picLocks noChangeAspect="1"/>
          </p:cNvPicPr>
          <p:nvPr/>
        </p:nvPicPr>
        <p:blipFill>
          <a:blip r:embed="rId3"/>
          <a:stretch>
            <a:fillRect/>
          </a:stretch>
        </p:blipFill>
        <p:spPr>
          <a:xfrm>
            <a:off x="6562640" y="809206"/>
            <a:ext cx="5119287" cy="5329747"/>
          </a:xfrm>
          <a:prstGeom prst="rect">
            <a:avLst/>
          </a:prstGeom>
        </p:spPr>
      </p:pic>
      <p:sp>
        <p:nvSpPr>
          <p:cNvPr id="10" name="星形: 五角 9">
            <a:extLst>
              <a:ext uri="{FF2B5EF4-FFF2-40B4-BE49-F238E27FC236}">
                <a16:creationId xmlns:a16="http://schemas.microsoft.com/office/drawing/2014/main" id="{652DA338-BBF3-4D04-A3D4-F2DB3269425A}"/>
              </a:ext>
            </a:extLst>
          </p:cNvPr>
          <p:cNvSpPr/>
          <p:nvPr/>
        </p:nvSpPr>
        <p:spPr>
          <a:xfrm>
            <a:off x="475861" y="3467952"/>
            <a:ext cx="254692" cy="239763"/>
          </a:xfrm>
          <a:prstGeom prst="star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6B71FA4-B62D-44D3-895D-698C8D40E8A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92801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4158343" y="1423721"/>
            <a:ext cx="3875314" cy="4524315"/>
          </a:xfrm>
          <a:prstGeom prst="rect">
            <a:avLst/>
          </a:prstGeom>
        </p:spPr>
        <p:txBody>
          <a:bodyPr wrap="square">
            <a:spAutoFit/>
          </a:bodyPr>
          <a:lstStyle/>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存储序列</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fasta</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err="1">
                <a:solidFill>
                  <a:srgbClr val="333333"/>
                </a:solidFill>
                <a:latin typeface="微软雅黑" panose="020B0503020204020204" pitchFamily="34" charset="-122"/>
                <a:ea typeface="微软雅黑" panose="020B0503020204020204" pitchFamily="34" charset="-122"/>
              </a:rPr>
              <a:t>fastq</a:t>
            </a:r>
            <a:endParaRPr lang="en-US" altLang="zh-CN" sz="2400" b="1">
              <a:solidFill>
                <a:srgbClr val="333333"/>
              </a:solidFill>
              <a:latin typeface="微软雅黑" panose="020B0503020204020204" pitchFamily="34" charset="-122"/>
              <a:ea typeface="微软雅黑" panose="020B0503020204020204" pitchFamily="34" charset="-122"/>
            </a:endParaRP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gbk</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gff3</a:t>
            </a: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比对结果显示的文件</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sam</a:t>
            </a:r>
            <a:r>
              <a:rPr lang="zh-CN" altLang="en-US" sz="2400" b="1">
                <a:solidFill>
                  <a:srgbClr val="333333"/>
                </a:solidFill>
                <a:latin typeface="微软雅黑" panose="020B0503020204020204" pitchFamily="34" charset="-122"/>
                <a:ea typeface="微软雅黑" panose="020B0503020204020204" pitchFamily="34" charset="-122"/>
              </a:rPr>
              <a:t>、</a:t>
            </a:r>
            <a:r>
              <a:rPr lang="en-US" altLang="zh-CN" sz="2400" b="1">
                <a:solidFill>
                  <a:srgbClr val="333333"/>
                </a:solidFill>
                <a:latin typeface="微软雅黑" panose="020B0503020204020204" pitchFamily="34" charset="-122"/>
                <a:ea typeface="微软雅黑" panose="020B0503020204020204" pitchFamily="34" charset="-122"/>
              </a:rPr>
              <a:t>bam </a:t>
            </a: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表示突变信息</a:t>
            </a:r>
            <a:endParaRPr lang="zh-CN" altLang="en-US" sz="2400">
              <a:solidFill>
                <a:srgbClr val="333333"/>
              </a:solidFill>
              <a:latin typeface="微软雅黑" panose="020B0503020204020204" pitchFamily="34" charset="-122"/>
              <a:ea typeface="微软雅黑" panose="020B0503020204020204" pitchFamily="34" charset="-122"/>
            </a:endParaRPr>
          </a:p>
          <a:p>
            <a:pPr algn="just"/>
            <a:r>
              <a:rPr lang="en-US" altLang="zh-CN" sz="2400" b="1">
                <a:solidFill>
                  <a:srgbClr val="333333"/>
                </a:solidFill>
                <a:latin typeface="微软雅黑" panose="020B0503020204020204" pitchFamily="34" charset="-122"/>
                <a:ea typeface="微软雅黑" panose="020B0503020204020204" pitchFamily="34" charset="-122"/>
              </a:rPr>
              <a:t>	</a:t>
            </a:r>
            <a:r>
              <a:rPr lang="en-US" altLang="zh-CN" sz="2400" b="1" err="1">
                <a:solidFill>
                  <a:srgbClr val="333333"/>
                </a:solidFill>
                <a:latin typeface="微软雅黑" panose="020B0503020204020204" pitchFamily="34" charset="-122"/>
                <a:ea typeface="微软雅黑" panose="020B0503020204020204" pitchFamily="34" charset="-122"/>
              </a:rPr>
              <a:t>vcf</a:t>
            </a:r>
            <a:endParaRPr lang="en-US" altLang="zh-CN" sz="2400" b="1">
              <a:solidFill>
                <a:srgbClr val="333333"/>
              </a:solidFill>
              <a:latin typeface="微软雅黑" panose="020B0503020204020204" pitchFamily="34" charset="-122"/>
              <a:ea typeface="微软雅黑" panose="020B0503020204020204" pitchFamily="34" charset="-122"/>
            </a:endParaRPr>
          </a:p>
          <a:p>
            <a:pPr algn="just"/>
            <a:endParaRPr lang="en-US" altLang="zh-CN" sz="2400" b="0" i="0">
              <a:solidFill>
                <a:srgbClr val="333333"/>
              </a:solidFill>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1AB040A-6B45-46FB-B109-BE6A4AA7523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9" name="图片 8">
            <a:extLst>
              <a:ext uri="{FF2B5EF4-FFF2-40B4-BE49-F238E27FC236}">
                <a16:creationId xmlns:a16="http://schemas.microsoft.com/office/drawing/2014/main" id="{224EADAF-CB7D-4A2E-BAA2-D532D65EA13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0" name="图片 9">
            <a:extLst>
              <a:ext uri="{FF2B5EF4-FFF2-40B4-BE49-F238E27FC236}">
                <a16:creationId xmlns:a16="http://schemas.microsoft.com/office/drawing/2014/main" id="{843377C5-B119-47B3-A6E3-EE205C5F0F2B}"/>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1" name="图片 10">
            <a:extLst>
              <a:ext uri="{FF2B5EF4-FFF2-40B4-BE49-F238E27FC236}">
                <a16:creationId xmlns:a16="http://schemas.microsoft.com/office/drawing/2014/main" id="{C4093F0A-BBC1-4FD3-B2D0-7DACAD6DB8A3}"/>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2" name="图片 11">
            <a:extLst>
              <a:ext uri="{FF2B5EF4-FFF2-40B4-BE49-F238E27FC236}">
                <a16:creationId xmlns:a16="http://schemas.microsoft.com/office/drawing/2014/main" id="{9B2AEF4B-18BF-43BE-91C1-51D900E0200B}"/>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767795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7638619"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生物信息分析入门基础知识</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6198023E-6DAF-41E7-8DE5-47FA05C81117}"/>
              </a:ext>
            </a:extLst>
          </p:cNvPr>
          <p:cNvSpPr/>
          <p:nvPr/>
        </p:nvSpPr>
        <p:spPr>
          <a:xfrm>
            <a:off x="2395308" y="3044279"/>
            <a:ext cx="7401385" cy="769441"/>
          </a:xfrm>
          <a:prstGeom prst="rect">
            <a:avLst/>
          </a:prstGeom>
        </p:spPr>
        <p:txBody>
          <a:bodyPr wrap="none">
            <a:spAutoFit/>
          </a:bodyPr>
          <a:lstStyle/>
          <a:p>
            <a:r>
              <a:rPr lang="en-US" altLang="zh-CN" sz="4400" b="1">
                <a:cs typeface="+mn-ea"/>
                <a:sym typeface="+mn-lt"/>
              </a:rPr>
              <a:t>3 </a:t>
            </a:r>
            <a:r>
              <a:rPr lang="zh-CN" altLang="en-US" sz="4400" b="1">
                <a:cs typeface="+mn-ea"/>
                <a:sym typeface="+mn-lt"/>
              </a:rPr>
              <a:t>生信的重要基础</a:t>
            </a:r>
            <a:r>
              <a:rPr lang="en-US" altLang="zh-CN" sz="4400" b="1">
                <a:cs typeface="+mn-ea"/>
                <a:sym typeface="+mn-lt"/>
              </a:rPr>
              <a:t>--</a:t>
            </a:r>
            <a:r>
              <a:rPr lang="zh-CN" altLang="en-US" sz="4400" b="1">
                <a:cs typeface="+mn-ea"/>
                <a:sym typeface="+mn-lt"/>
              </a:rPr>
              <a:t>序列联配</a:t>
            </a:r>
          </a:p>
        </p:txBody>
      </p:sp>
      <p:sp>
        <p:nvSpPr>
          <p:cNvPr id="7" name="矩形 6">
            <a:hlinkClick r:id="rId3" action="ppaction://hlinksldjump"/>
            <a:extLst>
              <a:ext uri="{FF2B5EF4-FFF2-40B4-BE49-F238E27FC236}">
                <a16:creationId xmlns:a16="http://schemas.microsoft.com/office/drawing/2014/main" id="{90249756-50D8-4ADA-BF9D-E03F5689CEE5}"/>
              </a:ext>
            </a:extLst>
          </p:cNvPr>
          <p:cNvSpPr/>
          <p:nvPr/>
        </p:nvSpPr>
        <p:spPr>
          <a:xfrm>
            <a:off x="11084004" y="6416132"/>
            <a:ext cx="1107996" cy="369332"/>
          </a:xfrm>
          <a:prstGeom prst="rect">
            <a:avLst/>
          </a:prstGeom>
        </p:spPr>
        <p:txBody>
          <a:bodyPr wrap="none">
            <a:spAutoFit/>
          </a:bodyPr>
          <a:lstStyle/>
          <a:p>
            <a:r>
              <a:rPr lang="zh-CN" altLang="en-US" b="1">
                <a:solidFill>
                  <a:schemeClr val="tx2"/>
                </a:solidFill>
                <a:cs typeface="+mn-ea"/>
                <a:sym typeface="+mn-lt"/>
              </a:rPr>
              <a:t>返回目录</a:t>
            </a:r>
          </a:p>
        </p:txBody>
      </p:sp>
      <p:pic>
        <p:nvPicPr>
          <p:cNvPr id="8" name="图片 7">
            <a:extLst>
              <a:ext uri="{FF2B5EF4-FFF2-40B4-BE49-F238E27FC236}">
                <a16:creationId xmlns:a16="http://schemas.microsoft.com/office/drawing/2014/main" id="{A730E0A5-0184-4AF1-93C4-2D7E21FD2A8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160164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4B2CA789-FE6A-497F-BCEE-D35CBB90E792}"/>
              </a:ext>
            </a:extLst>
          </p:cNvPr>
          <p:cNvSpPr/>
          <p:nvPr/>
        </p:nvSpPr>
        <p:spPr>
          <a:xfrm>
            <a:off x="4347967" y="2496017"/>
            <a:ext cx="3831969" cy="1938992"/>
          </a:xfrm>
          <a:prstGeom prst="rect">
            <a:avLst/>
          </a:prstGeom>
        </p:spPr>
        <p:txBody>
          <a:bodyPr wrap="square">
            <a:spAutoFit/>
          </a:bodyPr>
          <a:lstStyle/>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序列联配基本概念</a:t>
            </a:r>
            <a:endParaRPr lang="en-US" altLang="zh-CN" sz="2400">
              <a:solidFill>
                <a:srgbClr val="333333"/>
              </a:solidFill>
              <a:latin typeface="微软雅黑" panose="020B0503020204020204" pitchFamily="34" charset="-122"/>
              <a:ea typeface="微软雅黑" panose="020B0503020204020204" pitchFamily="34" charset="-122"/>
            </a:endParaRPr>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计分矩阵</a:t>
            </a:r>
            <a:endParaRPr lang="en-US" altLang="zh-CN" sz="2400" b="1">
              <a:solidFill>
                <a:srgbClr val="366092"/>
              </a:solidFill>
              <a:latin typeface="微软雅黑" panose="020B0503020204020204" pitchFamily="34" charset="-122"/>
              <a:ea typeface="微软雅黑" panose="020B0503020204020204" pitchFamily="34" charset="-122"/>
            </a:endParaRPr>
          </a:p>
          <a:p>
            <a:pPr algn="just"/>
            <a:endParaRPr lang="en-US" altLang="zh-CN" sz="2400" b="1">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联配的应用场景</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D51E87D-D674-4B5E-9F15-042078D6FAE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184199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BA91FA5-7680-4E40-B89C-08F72F78E8A7}"/>
              </a:ext>
            </a:extLst>
          </p:cNvPr>
          <p:cNvSpPr/>
          <p:nvPr/>
        </p:nvSpPr>
        <p:spPr>
          <a:xfrm>
            <a:off x="403487" y="2427097"/>
            <a:ext cx="5814434" cy="3539430"/>
          </a:xfrm>
          <a:prstGeom prst="rect">
            <a:avLst/>
          </a:prstGeom>
        </p:spPr>
        <p:txBody>
          <a:bodyPr wrap="square">
            <a:spAutoFit/>
          </a:bodyPr>
          <a:lstStyle/>
          <a:p>
            <a:pPr marL="285750" indent="-285750">
              <a:buFont typeface="Arial" panose="020B0604020202020204" pitchFamily="34" charset="0"/>
              <a:buChar char="•"/>
            </a:pPr>
            <a:r>
              <a:rPr lang="zh-CN" altLang="en-US" sz="1600" b="1">
                <a:latin typeface="+mn-ea"/>
              </a:rPr>
              <a:t>序列分析</a:t>
            </a:r>
            <a:r>
              <a:rPr lang="zh-CN" altLang="en-US" sz="1600">
                <a:latin typeface="+mn-ea"/>
              </a:rPr>
              <a:t>是生物信息学最主要的研究内容之一</a:t>
            </a:r>
            <a:r>
              <a:rPr lang="en-US" altLang="zh-CN" sz="1600">
                <a:latin typeface="+mn-ea"/>
              </a:rPr>
              <a:t>, </a:t>
            </a:r>
            <a:r>
              <a:rPr lang="zh-CN" altLang="en-US" sz="1600">
                <a:latin typeface="+mn-ea"/>
              </a:rPr>
              <a:t>它可以分为两个主要部分：</a:t>
            </a:r>
            <a:endParaRPr lang="en-US" altLang="zh-CN" sz="1600">
              <a:latin typeface="+mn-ea"/>
            </a:endParaRPr>
          </a:p>
          <a:p>
            <a:r>
              <a:rPr lang="en-US" altLang="zh-CN" sz="1600">
                <a:latin typeface="+mn-ea"/>
              </a:rPr>
              <a:t>	</a:t>
            </a:r>
            <a:r>
              <a:rPr lang="zh-CN" altLang="en-US" sz="1600">
                <a:solidFill>
                  <a:srgbClr val="FF0000"/>
                </a:solidFill>
                <a:latin typeface="+mn-ea"/>
              </a:rPr>
              <a:t>一、是序列组成分析 </a:t>
            </a:r>
            <a:r>
              <a:rPr lang="en-US" altLang="zh-CN" sz="1600">
                <a:solidFill>
                  <a:srgbClr val="FF0000"/>
                </a:solidFill>
                <a:latin typeface="+mn-ea"/>
              </a:rPr>
              <a:t>(</a:t>
            </a:r>
            <a:r>
              <a:rPr lang="zh-CN" altLang="en-US" sz="1600">
                <a:solidFill>
                  <a:srgbClr val="FF0000"/>
                </a:solidFill>
                <a:latin typeface="+mn-ea"/>
              </a:rPr>
              <a:t>包括基因和基因组层次</a:t>
            </a:r>
            <a:r>
              <a:rPr lang="en-US" altLang="zh-CN" sz="1600">
                <a:solidFill>
                  <a:srgbClr val="FF0000"/>
                </a:solidFill>
                <a:latin typeface="+mn-ea"/>
              </a:rPr>
              <a:t>) </a:t>
            </a:r>
          </a:p>
          <a:p>
            <a:r>
              <a:rPr lang="en-US" altLang="zh-CN" sz="1600">
                <a:solidFill>
                  <a:srgbClr val="FF0000"/>
                </a:solidFill>
                <a:latin typeface="+mn-ea"/>
              </a:rPr>
              <a:t>	</a:t>
            </a:r>
            <a:r>
              <a:rPr lang="zh-CN" altLang="en-US" sz="1600">
                <a:solidFill>
                  <a:srgbClr val="FF0000"/>
                </a:solidFill>
                <a:latin typeface="+mn-ea"/>
              </a:rPr>
              <a:t>二、是序列之间的比较分析</a:t>
            </a:r>
            <a:endParaRPr lang="en-US" altLang="zh-CN" sz="1600">
              <a:solidFill>
                <a:srgbClr val="FF0000"/>
              </a:solidFill>
              <a:latin typeface="+mn-ea"/>
            </a:endParaRPr>
          </a:p>
          <a:p>
            <a:endParaRPr lang="en-US" altLang="zh-CN" sz="1600">
              <a:latin typeface="+mn-ea"/>
            </a:endParaRPr>
          </a:p>
          <a:p>
            <a:pPr marL="285750" indent="-285750">
              <a:buFont typeface="Arial" panose="020B0604020202020204" pitchFamily="34" charset="0"/>
              <a:buChar char="•"/>
            </a:pPr>
            <a:r>
              <a:rPr lang="zh-CN" altLang="en-US" sz="1600" b="1">
                <a:latin typeface="+mn-ea"/>
              </a:rPr>
              <a:t>联配目的</a:t>
            </a:r>
            <a:r>
              <a:rPr lang="zh-CN" altLang="en-US" sz="1600">
                <a:latin typeface="+mn-ea"/>
              </a:rPr>
              <a:t>是对序列</a:t>
            </a:r>
            <a:r>
              <a:rPr lang="zh-CN" altLang="en-US" sz="1600">
                <a:solidFill>
                  <a:srgbClr val="FF0000"/>
                </a:solidFill>
                <a:latin typeface="+mn-ea"/>
              </a:rPr>
              <a:t>相似性</a:t>
            </a:r>
            <a:r>
              <a:rPr lang="zh-CN" altLang="en-US" sz="1600">
                <a:latin typeface="+mn-ea"/>
              </a:rPr>
              <a:t>进行评估</a:t>
            </a:r>
            <a:r>
              <a:rPr lang="en-US" altLang="zh-CN" sz="1600">
                <a:latin typeface="+mn-ea"/>
              </a:rPr>
              <a:t>, </a:t>
            </a:r>
            <a:r>
              <a:rPr lang="zh-CN" altLang="en-US" sz="1600">
                <a:latin typeface="+mn-ea"/>
              </a:rPr>
              <a:t>找出这些序列中结构或功能相似性区域等。通过联配未知序列与已知序列 </a:t>
            </a:r>
            <a:r>
              <a:rPr lang="en-US" altLang="zh-CN" sz="1600">
                <a:latin typeface="+mn-ea"/>
              </a:rPr>
              <a:t>(</a:t>
            </a:r>
            <a:r>
              <a:rPr lang="zh-CN" altLang="en-US" sz="1600">
                <a:latin typeface="+mn-ea"/>
              </a:rPr>
              <a:t>其功能或结构等已知</a:t>
            </a:r>
            <a:r>
              <a:rPr lang="en-US" altLang="zh-CN" sz="1600">
                <a:latin typeface="+mn-ea"/>
              </a:rPr>
              <a:t>) </a:t>
            </a:r>
            <a:r>
              <a:rPr lang="zh-CN" altLang="en-US" sz="1600">
                <a:latin typeface="+mn-ea"/>
              </a:rPr>
              <a:t>的相似程度</a:t>
            </a:r>
            <a:r>
              <a:rPr lang="en-US" altLang="zh-CN" sz="1600">
                <a:latin typeface="+mn-ea"/>
              </a:rPr>
              <a:t>, </a:t>
            </a:r>
            <a:r>
              <a:rPr lang="zh-CN" altLang="en-US" sz="1600">
                <a:latin typeface="+mn-ea"/>
              </a:rPr>
              <a:t>我们可以判断或推测未知序列的结构与功能。</a:t>
            </a:r>
            <a:endParaRPr lang="en-US" altLang="zh-CN" sz="1600">
              <a:latin typeface="+mn-ea"/>
            </a:endParaRPr>
          </a:p>
          <a:p>
            <a:pPr marL="285750" indent="-285750">
              <a:buFont typeface="Arial" panose="020B0604020202020204" pitchFamily="34" charset="0"/>
              <a:buChar char="•"/>
            </a:pPr>
            <a:endParaRPr lang="en-US" altLang="zh-CN" sz="1600">
              <a:latin typeface="+mn-ea"/>
            </a:endParaRPr>
          </a:p>
          <a:p>
            <a:pPr marL="285750" indent="-285750">
              <a:buFont typeface="Arial" panose="020B0604020202020204" pitchFamily="34" charset="0"/>
              <a:buChar char="•"/>
            </a:pPr>
            <a:r>
              <a:rPr lang="zh-CN" altLang="en-US" sz="1600" b="1">
                <a:latin typeface="+mn-ea"/>
              </a:rPr>
              <a:t>序列联配 </a:t>
            </a:r>
            <a:r>
              <a:rPr lang="en-US" altLang="zh-CN" sz="1600">
                <a:latin typeface="+mn-ea"/>
              </a:rPr>
              <a:t>(sequence alignment) </a:t>
            </a:r>
            <a:r>
              <a:rPr lang="zh-CN" altLang="en-US" sz="1600">
                <a:latin typeface="+mn-ea"/>
              </a:rPr>
              <a:t>也叫</a:t>
            </a:r>
            <a:r>
              <a:rPr lang="zh-CN" altLang="en-US" sz="1600">
                <a:solidFill>
                  <a:srgbClr val="FF0000"/>
                </a:solidFill>
                <a:latin typeface="+mn-ea"/>
              </a:rPr>
              <a:t>序列对比</a:t>
            </a:r>
            <a:r>
              <a:rPr lang="en-US" altLang="zh-CN" sz="1600">
                <a:latin typeface="+mn-ea"/>
              </a:rPr>
              <a:t>,</a:t>
            </a:r>
            <a:r>
              <a:rPr lang="zh-CN" altLang="en-US" sz="1600"/>
              <a:t>指在允许错配和插入空格的情况下</a:t>
            </a:r>
            <a:r>
              <a:rPr lang="en-US" altLang="zh-CN" sz="1600"/>
              <a:t>, </a:t>
            </a:r>
            <a:r>
              <a:rPr lang="zh-CN" altLang="en-US" sz="1600"/>
              <a:t>对两条或多条序列的位 点进行匹配。</a:t>
            </a:r>
            <a:r>
              <a:rPr lang="zh-CN" altLang="en-US" sz="1600">
                <a:solidFill>
                  <a:srgbClr val="FF0000"/>
                </a:solidFill>
                <a:latin typeface="+mn-ea"/>
              </a:rPr>
              <a:t>序列联配</a:t>
            </a:r>
            <a:r>
              <a:rPr lang="zh-CN" altLang="en-US" sz="1600">
                <a:latin typeface="+mn-ea"/>
              </a:rPr>
              <a:t>是生物信息学中的重要内容之一</a:t>
            </a:r>
            <a:r>
              <a:rPr lang="en-US" altLang="zh-CN" sz="1600">
                <a:latin typeface="+mn-ea"/>
              </a:rPr>
              <a:t>, </a:t>
            </a:r>
            <a:r>
              <a:rPr lang="zh-CN" altLang="en-US" sz="1600">
                <a:latin typeface="+mn-ea"/>
              </a:rPr>
              <a:t>许多生物信息学分析均涉及序列联配方法。</a:t>
            </a:r>
          </a:p>
        </p:txBody>
      </p:sp>
      <p:sp>
        <p:nvSpPr>
          <p:cNvPr id="4" name="矩形 3">
            <a:extLst>
              <a:ext uri="{FF2B5EF4-FFF2-40B4-BE49-F238E27FC236}">
                <a16:creationId xmlns:a16="http://schemas.microsoft.com/office/drawing/2014/main" id="{2C1328F9-C5C3-4188-A9E3-2E1AC12ED079}"/>
              </a:ext>
            </a:extLst>
          </p:cNvPr>
          <p:cNvSpPr/>
          <p:nvPr/>
        </p:nvSpPr>
        <p:spPr>
          <a:xfrm>
            <a:off x="0" y="1467463"/>
            <a:ext cx="2031325" cy="369332"/>
          </a:xfrm>
          <a:prstGeom prst="rect">
            <a:avLst/>
          </a:prstGeom>
        </p:spPr>
        <p:txBody>
          <a:bodyPr wrap="none">
            <a:spAutoFit/>
          </a:bodyPr>
          <a:lstStyle/>
          <a:p>
            <a:r>
              <a:rPr lang="zh-CN" altLang="en-US" b="1">
                <a:latin typeface="+mn-ea"/>
              </a:rPr>
              <a:t>序列联配基本概念</a:t>
            </a:r>
            <a:endParaRPr lang="zh-CN" altLang="en-US" b="1" i="0">
              <a:effectLst/>
              <a:latin typeface="+mn-ea"/>
            </a:endParaRPr>
          </a:p>
        </p:txBody>
      </p:sp>
      <p:pic>
        <p:nvPicPr>
          <p:cNvPr id="90" name="图片 89">
            <a:extLst>
              <a:ext uri="{FF2B5EF4-FFF2-40B4-BE49-F238E27FC236}">
                <a16:creationId xmlns:a16="http://schemas.microsoft.com/office/drawing/2014/main" id="{FF3F6E4B-C14C-4BEC-95CB-2984CC3F0B31}"/>
              </a:ext>
            </a:extLst>
          </p:cNvPr>
          <p:cNvPicPr>
            <a:picLocks noChangeAspect="1"/>
          </p:cNvPicPr>
          <p:nvPr/>
        </p:nvPicPr>
        <p:blipFill>
          <a:blip r:embed="rId3"/>
          <a:stretch>
            <a:fillRect/>
          </a:stretch>
        </p:blipFill>
        <p:spPr>
          <a:xfrm>
            <a:off x="7524607" y="1652129"/>
            <a:ext cx="3476878" cy="4102495"/>
          </a:xfrm>
          <a:prstGeom prst="rect">
            <a:avLst/>
          </a:prstGeom>
          <a:ln>
            <a:solidFill>
              <a:schemeClr val="tx1"/>
            </a:solidFill>
          </a:ln>
        </p:spPr>
      </p:pic>
      <p:sp>
        <p:nvSpPr>
          <p:cNvPr id="91" name="矩形 90">
            <a:extLst>
              <a:ext uri="{FF2B5EF4-FFF2-40B4-BE49-F238E27FC236}">
                <a16:creationId xmlns:a16="http://schemas.microsoft.com/office/drawing/2014/main" id="{8D7BBBEA-2955-4D68-80EA-F758B5A0F53C}"/>
              </a:ext>
            </a:extLst>
          </p:cNvPr>
          <p:cNvSpPr/>
          <p:nvPr/>
        </p:nvSpPr>
        <p:spPr>
          <a:xfrm>
            <a:off x="8362800" y="5966527"/>
            <a:ext cx="1800493" cy="307777"/>
          </a:xfrm>
          <a:prstGeom prst="rect">
            <a:avLst/>
          </a:prstGeom>
          <a:ln>
            <a:noFill/>
          </a:ln>
        </p:spPr>
        <p:txBody>
          <a:bodyPr wrap="none">
            <a:spAutoFit/>
          </a:bodyPr>
          <a:lstStyle/>
          <a:p>
            <a:r>
              <a:rPr lang="zh-CN" altLang="en-US" sz="1400">
                <a:latin typeface="+mn-ea"/>
              </a:rPr>
              <a:t>简单的序列联配示意</a:t>
            </a:r>
            <a:endParaRPr lang="zh-CN" altLang="en-US" sz="1400"/>
          </a:p>
        </p:txBody>
      </p:sp>
      <p:pic>
        <p:nvPicPr>
          <p:cNvPr id="10" name="图片 9">
            <a:extLst>
              <a:ext uri="{FF2B5EF4-FFF2-40B4-BE49-F238E27FC236}">
                <a16:creationId xmlns:a16="http://schemas.microsoft.com/office/drawing/2014/main" id="{BBE354FF-B7D5-4E37-8D34-58DAD5FDB83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71495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3D74CB0-69B6-43EC-99E2-341F6C20EB2A}"/>
              </a:ext>
            </a:extLst>
          </p:cNvPr>
          <p:cNvSpPr/>
          <p:nvPr/>
        </p:nvSpPr>
        <p:spPr>
          <a:xfrm>
            <a:off x="0" y="1467463"/>
            <a:ext cx="2262158" cy="369332"/>
          </a:xfrm>
          <a:prstGeom prst="rect">
            <a:avLst/>
          </a:prstGeom>
        </p:spPr>
        <p:txBody>
          <a:bodyPr wrap="none">
            <a:spAutoFit/>
          </a:bodyPr>
          <a:lstStyle/>
          <a:p>
            <a:r>
              <a:rPr lang="zh-CN" altLang="en-US" b="1">
                <a:latin typeface="+mn-ea"/>
              </a:rPr>
              <a:t>序列</a:t>
            </a:r>
            <a:r>
              <a:rPr lang="zh-CN" altLang="en-US" b="1">
                <a:latin typeface="-apple-system"/>
              </a:rPr>
              <a:t>联配的表示方法</a:t>
            </a:r>
          </a:p>
        </p:txBody>
      </p:sp>
      <p:sp>
        <p:nvSpPr>
          <p:cNvPr id="11" name="矩形 10">
            <a:extLst>
              <a:ext uri="{FF2B5EF4-FFF2-40B4-BE49-F238E27FC236}">
                <a16:creationId xmlns:a16="http://schemas.microsoft.com/office/drawing/2014/main" id="{426726D8-6FA9-424B-9508-B913F000B9B1}"/>
              </a:ext>
            </a:extLst>
          </p:cNvPr>
          <p:cNvSpPr/>
          <p:nvPr/>
        </p:nvSpPr>
        <p:spPr>
          <a:xfrm>
            <a:off x="632770" y="2551837"/>
            <a:ext cx="5071872" cy="2308324"/>
          </a:xfrm>
          <a:prstGeom prst="rect">
            <a:avLst/>
          </a:prstGeom>
        </p:spPr>
        <p:txBody>
          <a:bodyPr wrap="square">
            <a:spAutoFit/>
          </a:bodyPr>
          <a:lstStyle/>
          <a:p>
            <a:pPr marL="285750" indent="-285750">
              <a:buFont typeface="Wingdings" panose="05000000000000000000" pitchFamily="2" charset="2"/>
              <a:buChar char="Ø"/>
            </a:pPr>
            <a:r>
              <a:rPr lang="en-US" altLang="zh-CN">
                <a:latin typeface="+mn-ea"/>
              </a:rPr>
              <a:t>'-': </a:t>
            </a:r>
            <a:r>
              <a:rPr lang="zh-CN" altLang="en-US">
                <a:latin typeface="+mn-ea"/>
              </a:rPr>
              <a:t>表示</a:t>
            </a:r>
            <a:r>
              <a:rPr lang="en-US" altLang="zh-CN">
                <a:latin typeface="+mn-ea"/>
              </a:rPr>
              <a:t>gap</a:t>
            </a:r>
            <a:r>
              <a:rPr lang="zh-CN" altLang="en-US">
                <a:latin typeface="+mn-ea"/>
              </a:rPr>
              <a:t>，可以认为是候选的</a:t>
            </a:r>
            <a:r>
              <a:rPr lang="en-US" altLang="zh-CN">
                <a:latin typeface="+mn-ea"/>
              </a:rPr>
              <a:t>InDel</a:t>
            </a:r>
          </a:p>
          <a:p>
            <a:pPr marL="285750" indent="-285750">
              <a:buFont typeface="Wingdings" panose="05000000000000000000" pitchFamily="2" charset="2"/>
              <a:buChar char="Ø"/>
            </a:pPr>
            <a:endParaRPr lang="en-US" altLang="zh-CN">
              <a:latin typeface="+mn-ea"/>
            </a:endParaRPr>
          </a:p>
          <a:p>
            <a:pPr marL="285750" indent="-285750">
              <a:buFont typeface="Wingdings" panose="05000000000000000000" pitchFamily="2" charset="2"/>
              <a:buChar char="Ø"/>
            </a:pPr>
            <a:endParaRPr lang="en-US" altLang="zh-CN">
              <a:latin typeface="+mn-ea"/>
            </a:endParaRPr>
          </a:p>
          <a:p>
            <a:pPr marL="285750" indent="-285750">
              <a:buFont typeface="Wingdings" panose="05000000000000000000" pitchFamily="2" charset="2"/>
              <a:buChar char="Ø"/>
            </a:pPr>
            <a:r>
              <a:rPr lang="en-US" altLang="zh-CN">
                <a:latin typeface="+mn-ea"/>
              </a:rPr>
              <a:t>'|': </a:t>
            </a:r>
            <a:r>
              <a:rPr lang="zh-CN" altLang="en-US">
                <a:latin typeface="+mn-ea"/>
              </a:rPr>
              <a:t>表示匹配，一致的碱基或氨基酸残基</a:t>
            </a:r>
            <a:endParaRPr lang="en-US" altLang="zh-CN">
              <a:latin typeface="+mn-ea"/>
            </a:endParaRPr>
          </a:p>
          <a:p>
            <a:pPr marL="285750" indent="-285750">
              <a:buFont typeface="Wingdings" panose="05000000000000000000" pitchFamily="2" charset="2"/>
              <a:buChar char="Ø"/>
            </a:pPr>
            <a:endParaRPr lang="en-US" altLang="zh-CN">
              <a:latin typeface="+mn-ea"/>
            </a:endParaRPr>
          </a:p>
          <a:p>
            <a:pPr marL="285750" indent="-285750">
              <a:buFont typeface="Wingdings" panose="05000000000000000000" pitchFamily="2" charset="2"/>
              <a:buChar char="Ø"/>
            </a:pPr>
            <a:endParaRPr lang="zh-CN" altLang="en-US">
              <a:latin typeface="+mn-ea"/>
            </a:endParaRPr>
          </a:p>
          <a:p>
            <a:pPr marL="285750" indent="-285750">
              <a:buFont typeface="Wingdings" panose="05000000000000000000" pitchFamily="2" charset="2"/>
              <a:buChar char="Ø"/>
            </a:pPr>
            <a:r>
              <a:rPr lang="en-US" altLang="zh-CN">
                <a:latin typeface="+mn-ea"/>
              </a:rPr>
              <a:t>'.': </a:t>
            </a:r>
            <a:r>
              <a:rPr lang="zh-CN" altLang="en-US">
                <a:latin typeface="+mn-ea"/>
              </a:rPr>
              <a:t>表示错配，可能有碱基发生了突变</a:t>
            </a:r>
            <a:endParaRPr lang="en-US" altLang="zh-CN">
              <a:latin typeface="+mn-ea"/>
            </a:endParaRPr>
          </a:p>
          <a:p>
            <a:pPr marL="285750" indent="-285750">
              <a:buFont typeface="Wingdings" panose="05000000000000000000" pitchFamily="2" charset="2"/>
              <a:buChar char="Ø"/>
            </a:pPr>
            <a:endParaRPr lang="zh-CN" altLang="en-US" b="0" i="0">
              <a:effectLst/>
              <a:latin typeface="+mn-ea"/>
            </a:endParaRPr>
          </a:p>
        </p:txBody>
      </p:sp>
      <p:pic>
        <p:nvPicPr>
          <p:cNvPr id="12" name="图片 11">
            <a:extLst>
              <a:ext uri="{FF2B5EF4-FFF2-40B4-BE49-F238E27FC236}">
                <a16:creationId xmlns:a16="http://schemas.microsoft.com/office/drawing/2014/main" id="{5ABCBF75-445A-409C-843B-55F8AAE2C1A1}"/>
              </a:ext>
            </a:extLst>
          </p:cNvPr>
          <p:cNvPicPr>
            <a:picLocks noChangeAspect="1"/>
          </p:cNvPicPr>
          <p:nvPr/>
        </p:nvPicPr>
        <p:blipFill>
          <a:blip r:embed="rId3"/>
          <a:stretch>
            <a:fillRect/>
          </a:stretch>
        </p:blipFill>
        <p:spPr>
          <a:xfrm>
            <a:off x="6735318" y="2438400"/>
            <a:ext cx="3695700" cy="1371600"/>
          </a:xfrm>
          <a:prstGeom prst="rect">
            <a:avLst/>
          </a:prstGeom>
          <a:ln>
            <a:solidFill>
              <a:schemeClr val="tx1"/>
            </a:solidFill>
          </a:ln>
        </p:spPr>
      </p:pic>
      <p:sp>
        <p:nvSpPr>
          <p:cNvPr id="13" name="矩形 12">
            <a:extLst>
              <a:ext uri="{FF2B5EF4-FFF2-40B4-BE49-F238E27FC236}">
                <a16:creationId xmlns:a16="http://schemas.microsoft.com/office/drawing/2014/main" id="{E2687E14-75A5-4444-B669-653143D9C0D8}"/>
              </a:ext>
            </a:extLst>
          </p:cNvPr>
          <p:cNvSpPr/>
          <p:nvPr/>
        </p:nvSpPr>
        <p:spPr>
          <a:xfrm>
            <a:off x="6791552" y="4044553"/>
            <a:ext cx="3583232" cy="523220"/>
          </a:xfrm>
          <a:prstGeom prst="rect">
            <a:avLst/>
          </a:prstGeom>
        </p:spPr>
        <p:txBody>
          <a:bodyPr wrap="square">
            <a:spAutoFit/>
          </a:bodyPr>
          <a:lstStyle/>
          <a:p>
            <a:pPr algn="ctr"/>
            <a:r>
              <a:rPr lang="zh-CN" altLang="en-US" sz="1400">
                <a:latin typeface="+mn-ea"/>
              </a:rPr>
              <a:t>包含“</a:t>
            </a:r>
            <a:r>
              <a:rPr lang="en-US" altLang="zh-CN" sz="1400">
                <a:latin typeface="+mn-ea"/>
              </a:rPr>
              <a:t>gap</a:t>
            </a:r>
            <a:r>
              <a:rPr lang="zh-CN" altLang="en-US" sz="1400">
                <a:latin typeface="+mn-ea"/>
              </a:rPr>
              <a:t>”、“</a:t>
            </a:r>
            <a:r>
              <a:rPr lang="en-US" altLang="zh-CN" sz="1400">
                <a:latin typeface="+mn-ea"/>
              </a:rPr>
              <a:t>match</a:t>
            </a:r>
            <a:r>
              <a:rPr lang="zh-CN" altLang="en-US" sz="1400">
                <a:latin typeface="+mn-ea"/>
              </a:rPr>
              <a:t>”、“</a:t>
            </a:r>
            <a:r>
              <a:rPr lang="en-US" altLang="zh-CN" sz="1400">
                <a:latin typeface="+mn-ea"/>
              </a:rPr>
              <a:t>mismatch</a:t>
            </a:r>
            <a:r>
              <a:rPr lang="zh-CN" altLang="en-US" sz="1400">
                <a:latin typeface="+mn-ea"/>
              </a:rPr>
              <a:t>”的序列联配表示方法</a:t>
            </a:r>
          </a:p>
        </p:txBody>
      </p:sp>
      <p:pic>
        <p:nvPicPr>
          <p:cNvPr id="10" name="图片 9">
            <a:extLst>
              <a:ext uri="{FF2B5EF4-FFF2-40B4-BE49-F238E27FC236}">
                <a16:creationId xmlns:a16="http://schemas.microsoft.com/office/drawing/2014/main" id="{C5F305BE-F2FE-4BE5-9E2A-9EDA8CAC08C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522448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5E2A138-AA54-4930-BDCA-5B4DEC9225F9}"/>
              </a:ext>
            </a:extLst>
          </p:cNvPr>
          <p:cNvSpPr/>
          <p:nvPr/>
        </p:nvSpPr>
        <p:spPr>
          <a:xfrm>
            <a:off x="0" y="1467463"/>
            <a:ext cx="1107996" cy="369332"/>
          </a:xfrm>
          <a:prstGeom prst="rect">
            <a:avLst/>
          </a:prstGeom>
        </p:spPr>
        <p:txBody>
          <a:bodyPr wrap="none">
            <a:spAutoFit/>
          </a:bodyPr>
          <a:lstStyle/>
          <a:p>
            <a:r>
              <a:rPr lang="zh-CN" altLang="en-US" b="1">
                <a:latin typeface="+mn-ea"/>
              </a:rPr>
              <a:t>计分矩阵</a:t>
            </a:r>
            <a:endParaRPr lang="zh-CN" altLang="en-US" b="1">
              <a:latin typeface="-apple-system"/>
            </a:endParaRPr>
          </a:p>
        </p:txBody>
      </p:sp>
      <p:sp>
        <p:nvSpPr>
          <p:cNvPr id="4" name="矩形 3">
            <a:extLst>
              <a:ext uri="{FF2B5EF4-FFF2-40B4-BE49-F238E27FC236}">
                <a16:creationId xmlns:a16="http://schemas.microsoft.com/office/drawing/2014/main" id="{BA2B2A90-754A-443B-93DD-FC617189942D}"/>
              </a:ext>
            </a:extLst>
          </p:cNvPr>
          <p:cNvSpPr/>
          <p:nvPr/>
        </p:nvSpPr>
        <p:spPr>
          <a:xfrm>
            <a:off x="402336" y="2371834"/>
            <a:ext cx="5693664" cy="2862322"/>
          </a:xfrm>
          <a:prstGeom prst="rect">
            <a:avLst/>
          </a:prstGeom>
        </p:spPr>
        <p:txBody>
          <a:bodyPr wrap="square">
            <a:spAutoFit/>
          </a:bodyPr>
          <a:lstStyle/>
          <a:p>
            <a:pPr marL="285750" indent="-285750">
              <a:buFont typeface="Wingdings" panose="05000000000000000000" pitchFamily="2" charset="2"/>
              <a:buChar char="Ø"/>
            </a:pPr>
            <a:r>
              <a:rPr lang="zh-CN" altLang="en-US" b="1"/>
              <a:t>计分矩阵 </a:t>
            </a:r>
            <a:r>
              <a:rPr lang="en-US" altLang="zh-CN"/>
              <a:t>(scoring matrix) </a:t>
            </a:r>
            <a:r>
              <a:rPr lang="zh-CN" altLang="en-US"/>
              <a:t>是序列联配过程中使用的计分规则</a:t>
            </a:r>
            <a:r>
              <a:rPr lang="en-US" altLang="zh-CN"/>
              <a:t>, </a:t>
            </a:r>
            <a:r>
              <a:rPr lang="zh-CN" altLang="en-US"/>
              <a:t>是序列比对的重要组成部分</a:t>
            </a:r>
            <a:r>
              <a:rPr lang="en-US" altLang="zh-CN"/>
              <a:t>, </a:t>
            </a:r>
            <a:r>
              <a:rPr lang="zh-CN" altLang="en-US"/>
              <a:t>它给出序列联配中碱基或氨基酸匹配或错配值</a:t>
            </a:r>
            <a:r>
              <a:rPr lang="en-US" altLang="zh-CN"/>
              <a:t>, </a:t>
            </a:r>
            <a:r>
              <a:rPr lang="zh-CN" altLang="en-US"/>
              <a:t>故又称替换矩阵 </a:t>
            </a:r>
            <a:r>
              <a:rPr lang="en-US" altLang="zh-CN"/>
              <a:t>(substituton matrix)</a:t>
            </a:r>
            <a:r>
              <a:rPr lang="zh-CN" altLang="en-US"/>
              <a:t>。</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en-US" altLang="zh-CN"/>
              <a:t>DNA </a:t>
            </a:r>
            <a:r>
              <a:rPr lang="zh-CN" altLang="en-US"/>
              <a:t>序列相对比较简单</a:t>
            </a:r>
            <a:r>
              <a:rPr lang="en-US" altLang="zh-CN"/>
              <a:t>, </a:t>
            </a:r>
            <a:r>
              <a:rPr lang="zh-CN" altLang="en-US"/>
              <a:t>只有 </a:t>
            </a:r>
            <a:r>
              <a:rPr lang="en-US" altLang="zh-CN"/>
              <a:t>4 </a:t>
            </a:r>
            <a:r>
              <a:rPr lang="zh-CN" altLang="en-US"/>
              <a:t>种碱基</a:t>
            </a:r>
            <a:r>
              <a:rPr lang="en-US" altLang="zh-CN"/>
              <a:t>, </a:t>
            </a:r>
            <a:r>
              <a:rPr lang="zh-CN" altLang="en-US"/>
              <a:t>而蛋白质序列有 </a:t>
            </a:r>
            <a:r>
              <a:rPr lang="en-US" altLang="zh-CN"/>
              <a:t>20 </a:t>
            </a:r>
            <a:r>
              <a:rPr lang="zh-CN" altLang="en-US"/>
              <a:t>种氨基酸</a:t>
            </a:r>
            <a:r>
              <a:rPr lang="en-US" altLang="zh-CN"/>
              <a:t>, </a:t>
            </a:r>
            <a:r>
              <a:rPr lang="zh-CN" altLang="en-US"/>
              <a:t>如何给出这些氨基酸匹配和错配一个科学准确的评价值</a:t>
            </a:r>
            <a:r>
              <a:rPr lang="en-US" altLang="zh-CN"/>
              <a:t>, </a:t>
            </a:r>
            <a:r>
              <a:rPr lang="zh-CN" altLang="en-US"/>
              <a:t>即准确反映它们的生物学特征</a:t>
            </a:r>
            <a:r>
              <a:rPr lang="en-US" altLang="zh-CN"/>
              <a:t>, </a:t>
            </a:r>
            <a:r>
              <a:rPr lang="zh-CN" altLang="en-US"/>
              <a:t>是生物信息学发展之初就面临的问题</a:t>
            </a:r>
            <a:r>
              <a:rPr lang="en-US" altLang="zh-CN"/>
              <a:t>, </a:t>
            </a:r>
            <a:r>
              <a:rPr lang="zh-CN" altLang="en-US"/>
              <a:t>也是最早被解决的序列联配关键问题。</a:t>
            </a:r>
          </a:p>
        </p:txBody>
      </p:sp>
      <p:pic>
        <p:nvPicPr>
          <p:cNvPr id="11" name="图片 10">
            <a:extLst>
              <a:ext uri="{FF2B5EF4-FFF2-40B4-BE49-F238E27FC236}">
                <a16:creationId xmlns:a16="http://schemas.microsoft.com/office/drawing/2014/main" id="{963A2361-3944-4AD8-8F79-A2ADAC467B2B}"/>
              </a:ext>
            </a:extLst>
          </p:cNvPr>
          <p:cNvPicPr>
            <a:picLocks noChangeAspect="1"/>
          </p:cNvPicPr>
          <p:nvPr/>
        </p:nvPicPr>
        <p:blipFill>
          <a:blip r:embed="rId3"/>
          <a:stretch>
            <a:fillRect/>
          </a:stretch>
        </p:blipFill>
        <p:spPr>
          <a:xfrm>
            <a:off x="6688737" y="1316073"/>
            <a:ext cx="4462272" cy="1400315"/>
          </a:xfrm>
          <a:prstGeom prst="rect">
            <a:avLst/>
          </a:prstGeom>
          <a:ln>
            <a:solidFill>
              <a:schemeClr val="tx1"/>
            </a:solidFill>
          </a:ln>
        </p:spPr>
      </p:pic>
      <p:sp>
        <p:nvSpPr>
          <p:cNvPr id="12" name="矩形 11">
            <a:extLst>
              <a:ext uri="{FF2B5EF4-FFF2-40B4-BE49-F238E27FC236}">
                <a16:creationId xmlns:a16="http://schemas.microsoft.com/office/drawing/2014/main" id="{226D2C88-0EB7-4900-8AFE-642D0823C8CA}"/>
              </a:ext>
            </a:extLst>
          </p:cNvPr>
          <p:cNvSpPr/>
          <p:nvPr/>
        </p:nvSpPr>
        <p:spPr>
          <a:xfrm>
            <a:off x="7609258" y="2779193"/>
            <a:ext cx="2621230" cy="307777"/>
          </a:xfrm>
          <a:prstGeom prst="rect">
            <a:avLst/>
          </a:prstGeom>
        </p:spPr>
        <p:txBody>
          <a:bodyPr wrap="none">
            <a:spAutoFit/>
          </a:bodyPr>
          <a:lstStyle/>
          <a:p>
            <a:r>
              <a:rPr lang="zh-CN" altLang="en-US" sz="1400"/>
              <a:t>常用</a:t>
            </a:r>
            <a:r>
              <a:rPr lang="en-US" altLang="zh-CN" sz="1400"/>
              <a:t>DNA </a:t>
            </a:r>
            <a:r>
              <a:rPr lang="zh-CN" altLang="en-US" sz="1400"/>
              <a:t>序列联配的替换矩阵</a:t>
            </a:r>
          </a:p>
        </p:txBody>
      </p:sp>
      <p:pic>
        <p:nvPicPr>
          <p:cNvPr id="13" name="图片 12">
            <a:extLst>
              <a:ext uri="{FF2B5EF4-FFF2-40B4-BE49-F238E27FC236}">
                <a16:creationId xmlns:a16="http://schemas.microsoft.com/office/drawing/2014/main" id="{125CCA9E-4C97-4988-9304-AC79C49E9B8C}"/>
              </a:ext>
            </a:extLst>
          </p:cNvPr>
          <p:cNvPicPr>
            <a:picLocks noChangeAspect="1"/>
          </p:cNvPicPr>
          <p:nvPr/>
        </p:nvPicPr>
        <p:blipFill>
          <a:blip r:embed="rId4"/>
          <a:stretch>
            <a:fillRect/>
          </a:stretch>
        </p:blipFill>
        <p:spPr>
          <a:xfrm>
            <a:off x="6331991" y="3149775"/>
            <a:ext cx="5175764" cy="2949586"/>
          </a:xfrm>
          <a:prstGeom prst="rect">
            <a:avLst/>
          </a:prstGeom>
          <a:ln>
            <a:solidFill>
              <a:schemeClr val="tx1"/>
            </a:solidFill>
          </a:ln>
        </p:spPr>
      </p:pic>
      <p:sp>
        <p:nvSpPr>
          <p:cNvPr id="14" name="矩形 13">
            <a:extLst>
              <a:ext uri="{FF2B5EF4-FFF2-40B4-BE49-F238E27FC236}">
                <a16:creationId xmlns:a16="http://schemas.microsoft.com/office/drawing/2014/main" id="{290EBE6D-D4BF-4C26-B601-8EF051499C74}"/>
              </a:ext>
            </a:extLst>
          </p:cNvPr>
          <p:cNvSpPr/>
          <p:nvPr/>
        </p:nvSpPr>
        <p:spPr>
          <a:xfrm>
            <a:off x="7091073" y="6142989"/>
            <a:ext cx="3657600" cy="307777"/>
          </a:xfrm>
          <a:prstGeom prst="rect">
            <a:avLst/>
          </a:prstGeom>
        </p:spPr>
        <p:txBody>
          <a:bodyPr wrap="square">
            <a:spAutoFit/>
          </a:bodyPr>
          <a:lstStyle/>
          <a:p>
            <a:pPr algn="ctr"/>
            <a:r>
              <a:rPr lang="en-US" altLang="zh-CN" sz="1400">
                <a:latin typeface="+mn-ea"/>
              </a:rPr>
              <a:t>250PAM </a:t>
            </a:r>
            <a:r>
              <a:rPr lang="zh-CN" altLang="en-US" sz="1400">
                <a:latin typeface="+mn-ea"/>
              </a:rPr>
              <a:t>突变概率矩阵</a:t>
            </a:r>
            <a:r>
              <a:rPr lang="en-US" altLang="zh-CN" sz="1400">
                <a:latin typeface="+mn-ea"/>
              </a:rPr>
              <a:t>(Dayhoff </a:t>
            </a:r>
            <a:r>
              <a:rPr lang="zh-CN" altLang="en-US" sz="1400">
                <a:latin typeface="+mn-ea"/>
              </a:rPr>
              <a:t>等</a:t>
            </a:r>
            <a:r>
              <a:rPr lang="en-US" altLang="zh-CN" sz="1400">
                <a:latin typeface="+mn-ea"/>
              </a:rPr>
              <a:t>,1979)</a:t>
            </a:r>
          </a:p>
        </p:txBody>
      </p:sp>
      <p:pic>
        <p:nvPicPr>
          <p:cNvPr id="15" name="图片 14">
            <a:extLst>
              <a:ext uri="{FF2B5EF4-FFF2-40B4-BE49-F238E27FC236}">
                <a16:creationId xmlns:a16="http://schemas.microsoft.com/office/drawing/2014/main" id="{76A1FC6E-EBA1-4821-9F93-E4471064E09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58292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4640178-E1AA-49BF-9E38-8E783AF4CF4B}"/>
              </a:ext>
            </a:extLst>
          </p:cNvPr>
          <p:cNvSpPr/>
          <p:nvPr/>
        </p:nvSpPr>
        <p:spPr>
          <a:xfrm>
            <a:off x="0" y="1467463"/>
            <a:ext cx="2991525" cy="369332"/>
          </a:xfrm>
          <a:prstGeom prst="rect">
            <a:avLst/>
          </a:prstGeom>
        </p:spPr>
        <p:txBody>
          <a:bodyPr wrap="none">
            <a:spAutoFit/>
          </a:bodyPr>
          <a:lstStyle/>
          <a:p>
            <a:r>
              <a:rPr lang="zh-CN" altLang="en-US" b="1">
                <a:latin typeface="+mn-ea"/>
              </a:rPr>
              <a:t>联配的应用场景</a:t>
            </a:r>
            <a:r>
              <a:rPr lang="en-US" altLang="zh-CN" b="1">
                <a:latin typeface="+mn-ea"/>
              </a:rPr>
              <a:t>--</a:t>
            </a:r>
            <a:r>
              <a:rPr lang="en-US" altLang="zh-CN" b="1">
                <a:latin typeface="Lato"/>
              </a:rPr>
              <a:t>Blast</a:t>
            </a:r>
            <a:r>
              <a:rPr lang="zh-CN" altLang="en-US" b="1">
                <a:latin typeface="Lato"/>
              </a:rPr>
              <a:t>工具</a:t>
            </a:r>
            <a:endParaRPr lang="en-US" altLang="zh-CN" b="1">
              <a:latin typeface="Lato"/>
            </a:endParaRPr>
          </a:p>
        </p:txBody>
      </p:sp>
      <p:grpSp>
        <p:nvGrpSpPr>
          <p:cNvPr id="13" name="组合 12">
            <a:extLst>
              <a:ext uri="{FF2B5EF4-FFF2-40B4-BE49-F238E27FC236}">
                <a16:creationId xmlns:a16="http://schemas.microsoft.com/office/drawing/2014/main" id="{7EAE377D-849C-4193-9CB1-F8AA63F1C514}"/>
              </a:ext>
            </a:extLst>
          </p:cNvPr>
          <p:cNvGrpSpPr/>
          <p:nvPr/>
        </p:nvGrpSpPr>
        <p:grpSpPr>
          <a:xfrm>
            <a:off x="6930541" y="1600865"/>
            <a:ext cx="4910093" cy="1193383"/>
            <a:chOff x="7146364" y="2647378"/>
            <a:chExt cx="4910093" cy="1193383"/>
          </a:xfrm>
        </p:grpSpPr>
        <p:pic>
          <p:nvPicPr>
            <p:cNvPr id="4" name="图片 3">
              <a:extLst>
                <a:ext uri="{FF2B5EF4-FFF2-40B4-BE49-F238E27FC236}">
                  <a16:creationId xmlns:a16="http://schemas.microsoft.com/office/drawing/2014/main" id="{9B681FE2-D902-4BAC-AA5B-5B6733D7716B}"/>
                </a:ext>
              </a:extLst>
            </p:cNvPr>
            <p:cNvPicPr>
              <a:picLocks noChangeAspect="1"/>
            </p:cNvPicPr>
            <p:nvPr/>
          </p:nvPicPr>
          <p:blipFill>
            <a:blip r:embed="rId3"/>
            <a:stretch>
              <a:fillRect/>
            </a:stretch>
          </p:blipFill>
          <p:spPr>
            <a:xfrm>
              <a:off x="7146364" y="2647378"/>
              <a:ext cx="4910093" cy="797513"/>
            </a:xfrm>
            <a:prstGeom prst="rect">
              <a:avLst/>
            </a:prstGeom>
          </p:spPr>
        </p:pic>
        <p:sp>
          <p:nvSpPr>
            <p:cNvPr id="10" name="矩形 9">
              <a:extLst>
                <a:ext uri="{FF2B5EF4-FFF2-40B4-BE49-F238E27FC236}">
                  <a16:creationId xmlns:a16="http://schemas.microsoft.com/office/drawing/2014/main" id="{ADEC89A5-F6D0-4793-8F03-66A76E671FFA}"/>
                </a:ext>
              </a:extLst>
            </p:cNvPr>
            <p:cNvSpPr/>
            <p:nvPr/>
          </p:nvSpPr>
          <p:spPr>
            <a:xfrm>
              <a:off x="7148206" y="3532984"/>
              <a:ext cx="4906408" cy="307777"/>
            </a:xfrm>
            <a:prstGeom prst="rect">
              <a:avLst/>
            </a:prstGeom>
          </p:spPr>
          <p:txBody>
            <a:bodyPr wrap="none">
              <a:spAutoFit/>
            </a:bodyPr>
            <a:lstStyle/>
            <a:p>
              <a:r>
                <a:rPr lang="en-US" altLang="zh-CN" sz="1400">
                  <a:solidFill>
                    <a:srgbClr val="000000"/>
                  </a:solidFill>
                  <a:latin typeface="+mn-ea"/>
                </a:rPr>
                <a:t>BLAST (Basic Local Alignment Search Tool) Web</a:t>
              </a:r>
              <a:r>
                <a:rPr lang="zh-CN" altLang="en-US" sz="1400">
                  <a:solidFill>
                    <a:srgbClr val="000000"/>
                  </a:solidFill>
                  <a:latin typeface="+mn-ea"/>
                </a:rPr>
                <a:t>版 </a:t>
              </a:r>
              <a:r>
                <a:rPr lang="en-US" altLang="zh-CN" sz="1400">
                  <a:solidFill>
                    <a:srgbClr val="000000"/>
                  </a:solidFill>
                  <a:latin typeface="+mn-ea"/>
                </a:rPr>
                <a:t>Blast</a:t>
              </a:r>
              <a:endParaRPr lang="en-US" altLang="zh-CN" sz="1400" i="0">
                <a:solidFill>
                  <a:srgbClr val="000000"/>
                </a:solidFill>
                <a:effectLst/>
                <a:latin typeface="+mn-ea"/>
              </a:endParaRPr>
            </a:p>
          </p:txBody>
        </p:sp>
      </p:grpSp>
      <p:sp>
        <p:nvSpPr>
          <p:cNvPr id="12" name="矩形 11">
            <a:extLst>
              <a:ext uri="{FF2B5EF4-FFF2-40B4-BE49-F238E27FC236}">
                <a16:creationId xmlns:a16="http://schemas.microsoft.com/office/drawing/2014/main" id="{FD8105FE-61C1-4878-9505-874912FD4BC6}"/>
              </a:ext>
            </a:extLst>
          </p:cNvPr>
          <p:cNvSpPr/>
          <p:nvPr/>
        </p:nvSpPr>
        <p:spPr>
          <a:xfrm>
            <a:off x="236893" y="3429000"/>
            <a:ext cx="5688419" cy="646331"/>
          </a:xfrm>
          <a:prstGeom prst="rect">
            <a:avLst/>
          </a:prstGeom>
        </p:spPr>
        <p:txBody>
          <a:bodyPr wrap="square">
            <a:spAutoFit/>
          </a:bodyPr>
          <a:lstStyle/>
          <a:p>
            <a:pPr marL="285750" indent="-285750">
              <a:buFont typeface="Wingdings" panose="05000000000000000000" pitchFamily="2" charset="2"/>
              <a:buChar char="Ø"/>
            </a:pPr>
            <a:r>
              <a:rPr lang="en-US" altLang="zh-CN" b="1">
                <a:latin typeface="Lato"/>
              </a:rPr>
              <a:t>Blast</a:t>
            </a:r>
            <a:r>
              <a:rPr lang="zh-CN" altLang="en-US">
                <a:latin typeface="Lato"/>
              </a:rPr>
              <a:t>是生信入门过程中使用频率最高的软件之一了，而且一些软件的原理也是基于序列比对的基础上的。</a:t>
            </a:r>
            <a:endParaRPr lang="en-US" altLang="zh-CN">
              <a:latin typeface="Lato"/>
            </a:endParaRPr>
          </a:p>
        </p:txBody>
      </p:sp>
      <p:grpSp>
        <p:nvGrpSpPr>
          <p:cNvPr id="22" name="组合 21">
            <a:extLst>
              <a:ext uri="{FF2B5EF4-FFF2-40B4-BE49-F238E27FC236}">
                <a16:creationId xmlns:a16="http://schemas.microsoft.com/office/drawing/2014/main" id="{9EF53D74-271D-4001-A686-6E3D9B445871}"/>
              </a:ext>
            </a:extLst>
          </p:cNvPr>
          <p:cNvGrpSpPr/>
          <p:nvPr/>
        </p:nvGrpSpPr>
        <p:grpSpPr>
          <a:xfrm>
            <a:off x="7206264" y="3004966"/>
            <a:ext cx="4086754" cy="3764950"/>
            <a:chOff x="7342211" y="2986081"/>
            <a:chExt cx="4086754" cy="3764950"/>
          </a:xfrm>
        </p:grpSpPr>
        <p:pic>
          <p:nvPicPr>
            <p:cNvPr id="19" name="图片 18">
              <a:extLst>
                <a:ext uri="{FF2B5EF4-FFF2-40B4-BE49-F238E27FC236}">
                  <a16:creationId xmlns:a16="http://schemas.microsoft.com/office/drawing/2014/main" id="{DB337ABF-8240-4B6A-A016-0C6789BB1B07}"/>
                </a:ext>
              </a:extLst>
            </p:cNvPr>
            <p:cNvPicPr>
              <a:picLocks noChangeAspect="1"/>
            </p:cNvPicPr>
            <p:nvPr/>
          </p:nvPicPr>
          <p:blipFill>
            <a:blip r:embed="rId4"/>
            <a:stretch>
              <a:fillRect/>
            </a:stretch>
          </p:blipFill>
          <p:spPr>
            <a:xfrm>
              <a:off x="7342211" y="2986081"/>
              <a:ext cx="4086754" cy="3457173"/>
            </a:xfrm>
            <a:prstGeom prst="rect">
              <a:avLst/>
            </a:prstGeom>
            <a:ln>
              <a:solidFill>
                <a:schemeClr val="tx1"/>
              </a:solidFill>
            </a:ln>
          </p:spPr>
        </p:pic>
        <p:sp>
          <p:nvSpPr>
            <p:cNvPr id="21" name="矩形 20">
              <a:extLst>
                <a:ext uri="{FF2B5EF4-FFF2-40B4-BE49-F238E27FC236}">
                  <a16:creationId xmlns:a16="http://schemas.microsoft.com/office/drawing/2014/main" id="{E40095E2-13D6-46A8-8562-D5AE8D38868B}"/>
                </a:ext>
              </a:extLst>
            </p:cNvPr>
            <p:cNvSpPr/>
            <p:nvPr/>
          </p:nvSpPr>
          <p:spPr>
            <a:xfrm>
              <a:off x="8195102" y="6443254"/>
              <a:ext cx="2380973" cy="307777"/>
            </a:xfrm>
            <a:prstGeom prst="rect">
              <a:avLst/>
            </a:prstGeom>
          </p:spPr>
          <p:txBody>
            <a:bodyPr wrap="none">
              <a:spAutoFit/>
            </a:bodyPr>
            <a:lstStyle/>
            <a:p>
              <a:r>
                <a:rPr lang="en-US" altLang="zh-CN" sz="1400">
                  <a:latin typeface="+mn-ea"/>
                </a:rPr>
                <a:t>Web</a:t>
              </a:r>
              <a:r>
                <a:rPr lang="zh-CN" altLang="en-US" sz="1400">
                  <a:latin typeface="+mn-ea"/>
                </a:rPr>
                <a:t>版 </a:t>
              </a:r>
              <a:r>
                <a:rPr lang="en-US" altLang="zh-CN" sz="1400">
                  <a:latin typeface="+mn-ea"/>
                </a:rPr>
                <a:t>Blastn –</a:t>
              </a:r>
              <a:r>
                <a:rPr lang="zh-CN" altLang="en-US" sz="1400">
                  <a:latin typeface="+mn-ea"/>
                </a:rPr>
                <a:t>双序列比对</a:t>
              </a:r>
              <a:endParaRPr lang="en-US" altLang="zh-CN" sz="1400" i="0">
                <a:effectLst/>
                <a:latin typeface="+mn-ea"/>
              </a:endParaRPr>
            </a:p>
          </p:txBody>
        </p:sp>
      </p:grpSp>
      <p:pic>
        <p:nvPicPr>
          <p:cNvPr id="14" name="图片 13">
            <a:extLst>
              <a:ext uri="{FF2B5EF4-FFF2-40B4-BE49-F238E27FC236}">
                <a16:creationId xmlns:a16="http://schemas.microsoft.com/office/drawing/2014/main" id="{59CBD702-5C53-490B-845C-B95C443F3BE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175393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4640178-E1AA-49BF-9E38-8E783AF4CF4B}"/>
              </a:ext>
            </a:extLst>
          </p:cNvPr>
          <p:cNvSpPr/>
          <p:nvPr/>
        </p:nvSpPr>
        <p:spPr>
          <a:xfrm>
            <a:off x="0" y="1467463"/>
            <a:ext cx="2991525" cy="369332"/>
          </a:xfrm>
          <a:prstGeom prst="rect">
            <a:avLst/>
          </a:prstGeom>
        </p:spPr>
        <p:txBody>
          <a:bodyPr wrap="none">
            <a:spAutoFit/>
          </a:bodyPr>
          <a:lstStyle/>
          <a:p>
            <a:r>
              <a:rPr lang="zh-CN" altLang="en-US" b="1">
                <a:latin typeface="+mn-ea"/>
              </a:rPr>
              <a:t>联配的应用场景</a:t>
            </a:r>
            <a:r>
              <a:rPr lang="en-US" altLang="zh-CN" b="1">
                <a:latin typeface="+mn-ea"/>
              </a:rPr>
              <a:t>--</a:t>
            </a:r>
            <a:r>
              <a:rPr lang="en-US" altLang="zh-CN" b="1">
                <a:latin typeface="Lato"/>
              </a:rPr>
              <a:t>Blast</a:t>
            </a:r>
            <a:r>
              <a:rPr lang="zh-CN" altLang="en-US" b="1">
                <a:latin typeface="Lato"/>
              </a:rPr>
              <a:t>工具</a:t>
            </a:r>
            <a:endParaRPr lang="en-US" altLang="zh-CN" b="1">
              <a:latin typeface="Lato"/>
            </a:endParaRPr>
          </a:p>
        </p:txBody>
      </p:sp>
      <p:grpSp>
        <p:nvGrpSpPr>
          <p:cNvPr id="3" name="组合 2">
            <a:extLst>
              <a:ext uri="{FF2B5EF4-FFF2-40B4-BE49-F238E27FC236}">
                <a16:creationId xmlns:a16="http://schemas.microsoft.com/office/drawing/2014/main" id="{F6C63165-1ACE-4B14-B306-A23B9542202C}"/>
              </a:ext>
            </a:extLst>
          </p:cNvPr>
          <p:cNvGrpSpPr/>
          <p:nvPr/>
        </p:nvGrpSpPr>
        <p:grpSpPr>
          <a:xfrm>
            <a:off x="6238312" y="2275258"/>
            <a:ext cx="5716795" cy="3783235"/>
            <a:chOff x="6390279" y="2240982"/>
            <a:chExt cx="5716795" cy="3783235"/>
          </a:xfrm>
        </p:grpSpPr>
        <p:pic>
          <p:nvPicPr>
            <p:cNvPr id="15" name="图片 14">
              <a:extLst>
                <a:ext uri="{FF2B5EF4-FFF2-40B4-BE49-F238E27FC236}">
                  <a16:creationId xmlns:a16="http://schemas.microsoft.com/office/drawing/2014/main" id="{888120D1-465B-441D-A644-FAB9EF418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79" y="2240982"/>
              <a:ext cx="5716795" cy="3415785"/>
            </a:xfrm>
            <a:prstGeom prst="rect">
              <a:avLst/>
            </a:prstGeom>
          </p:spPr>
        </p:pic>
        <p:sp>
          <p:nvSpPr>
            <p:cNvPr id="16" name="矩形 15">
              <a:extLst>
                <a:ext uri="{FF2B5EF4-FFF2-40B4-BE49-F238E27FC236}">
                  <a16:creationId xmlns:a16="http://schemas.microsoft.com/office/drawing/2014/main" id="{68BD887C-34CC-4FFC-A29B-73E7A9777B86}"/>
                </a:ext>
              </a:extLst>
            </p:cNvPr>
            <p:cNvSpPr/>
            <p:nvPr/>
          </p:nvSpPr>
          <p:spPr>
            <a:xfrm>
              <a:off x="7605490" y="5656767"/>
              <a:ext cx="3286372" cy="367450"/>
            </a:xfrm>
            <a:prstGeom prst="rect">
              <a:avLst/>
            </a:prstGeom>
          </p:spPr>
          <p:txBody>
            <a:bodyPr wrap="none">
              <a:spAutoFit/>
            </a:bodyPr>
            <a:lstStyle/>
            <a:p>
              <a:r>
                <a:rPr lang="zh-CN" altLang="en-US" sz="1400">
                  <a:solidFill>
                    <a:srgbClr val="000000"/>
                  </a:solidFill>
                  <a:latin typeface="+mn-ea"/>
                </a:rPr>
                <a:t>不同的需求对应不同的</a:t>
              </a:r>
              <a:r>
                <a:rPr lang="en-US" altLang="zh-CN" sz="1400">
                  <a:solidFill>
                    <a:srgbClr val="000000"/>
                  </a:solidFill>
                  <a:latin typeface="+mn-ea"/>
                </a:rPr>
                <a:t>blast</a:t>
              </a:r>
              <a:r>
                <a:rPr lang="zh-CN" altLang="en-US" sz="1400">
                  <a:solidFill>
                    <a:srgbClr val="000000"/>
                  </a:solidFill>
                  <a:latin typeface="+mn-ea"/>
                </a:rPr>
                <a:t>工具</a:t>
              </a:r>
              <a:endParaRPr lang="en-US" altLang="zh-CN" sz="1400" i="0">
                <a:solidFill>
                  <a:srgbClr val="000000"/>
                </a:solidFill>
                <a:effectLst/>
                <a:latin typeface="+mn-ea"/>
              </a:endParaRPr>
            </a:p>
          </p:txBody>
        </p:sp>
      </p:grpSp>
      <p:sp>
        <p:nvSpPr>
          <p:cNvPr id="8" name="矩形 7">
            <a:extLst>
              <a:ext uri="{FF2B5EF4-FFF2-40B4-BE49-F238E27FC236}">
                <a16:creationId xmlns:a16="http://schemas.microsoft.com/office/drawing/2014/main" id="{1389597A-EEBB-4230-954B-7D73FC08613D}"/>
              </a:ext>
            </a:extLst>
          </p:cNvPr>
          <p:cNvSpPr/>
          <p:nvPr/>
        </p:nvSpPr>
        <p:spPr>
          <a:xfrm>
            <a:off x="0" y="2134862"/>
            <a:ext cx="2385589" cy="369332"/>
          </a:xfrm>
          <a:prstGeom prst="rect">
            <a:avLst/>
          </a:prstGeom>
        </p:spPr>
        <p:txBody>
          <a:bodyPr wrap="none">
            <a:spAutoFit/>
          </a:bodyPr>
          <a:lstStyle/>
          <a:p>
            <a:pPr marL="285750" indent="-285750">
              <a:buFont typeface="Wingdings" panose="05000000000000000000" pitchFamily="2" charset="2"/>
              <a:buChar char="Ø"/>
            </a:pPr>
            <a:r>
              <a:rPr lang="en-US" altLang="zh-CN" b="1">
                <a:latin typeface="Lato"/>
              </a:rPr>
              <a:t>Blast</a:t>
            </a:r>
            <a:r>
              <a:rPr lang="zh-CN" altLang="en-US">
                <a:latin typeface="Lato"/>
              </a:rPr>
              <a:t>工具使用选择</a:t>
            </a:r>
            <a:endParaRPr lang="en-US" altLang="zh-CN">
              <a:latin typeface="Lato"/>
            </a:endParaRPr>
          </a:p>
        </p:txBody>
      </p:sp>
      <p:sp>
        <p:nvSpPr>
          <p:cNvPr id="18" name="矩形 17">
            <a:extLst>
              <a:ext uri="{FF2B5EF4-FFF2-40B4-BE49-F238E27FC236}">
                <a16:creationId xmlns:a16="http://schemas.microsoft.com/office/drawing/2014/main" id="{F7D3DE02-BD86-42FC-B5EE-131BCDA5981B}"/>
              </a:ext>
            </a:extLst>
          </p:cNvPr>
          <p:cNvSpPr/>
          <p:nvPr/>
        </p:nvSpPr>
        <p:spPr>
          <a:xfrm>
            <a:off x="379205" y="2597215"/>
            <a:ext cx="5716795" cy="3139321"/>
          </a:xfrm>
          <a:prstGeom prst="rect">
            <a:avLst/>
          </a:prstGeom>
        </p:spPr>
        <p:txBody>
          <a:bodyPr wrap="square">
            <a:spAutoFit/>
          </a:bodyPr>
          <a:lstStyle/>
          <a:p>
            <a:pPr marL="342900" indent="-342900">
              <a:buFont typeface="+mj-lt"/>
              <a:buAutoNum type="arabicPeriod"/>
            </a:pPr>
            <a:r>
              <a:rPr lang="zh-CN" altLang="en-US">
                <a:latin typeface="Lato"/>
              </a:rPr>
              <a:t>使用核酸序列检索核酸数据库使用</a:t>
            </a:r>
            <a:r>
              <a:rPr lang="en-US" altLang="zh-CN">
                <a:solidFill>
                  <a:srgbClr val="FF0000"/>
                </a:solidFill>
                <a:latin typeface="Lato"/>
              </a:rPr>
              <a:t>blastn</a:t>
            </a:r>
          </a:p>
          <a:p>
            <a:pPr marL="342900" indent="-342900">
              <a:buFont typeface="+mj-lt"/>
              <a:buAutoNum type="arabicPeriod"/>
            </a:pPr>
            <a:endParaRPr lang="en-US" altLang="zh-CN">
              <a:solidFill>
                <a:srgbClr val="FF0000"/>
              </a:solidFill>
              <a:latin typeface="Lato"/>
            </a:endParaRPr>
          </a:p>
          <a:p>
            <a:pPr marL="342900" indent="-342900">
              <a:buFont typeface="+mj-lt"/>
              <a:buAutoNum type="arabicPeriod"/>
            </a:pPr>
            <a:r>
              <a:rPr lang="zh-CN" altLang="en-US">
                <a:latin typeface="Lato"/>
              </a:rPr>
              <a:t>使用蛋白质序列检索蛋白质数据库使用</a:t>
            </a:r>
            <a:r>
              <a:rPr lang="en-US" altLang="zh-CN">
                <a:solidFill>
                  <a:srgbClr val="FF0000"/>
                </a:solidFill>
                <a:latin typeface="Lato"/>
              </a:rPr>
              <a:t>blastp</a:t>
            </a:r>
          </a:p>
          <a:p>
            <a:pPr marL="342900" indent="-342900">
              <a:buFont typeface="+mj-lt"/>
              <a:buAutoNum type="arabicPeriod"/>
            </a:pPr>
            <a:endParaRPr lang="en-US" altLang="zh-CN">
              <a:solidFill>
                <a:srgbClr val="FF0000"/>
              </a:solidFill>
              <a:latin typeface="Lato"/>
            </a:endParaRPr>
          </a:p>
          <a:p>
            <a:pPr marL="342900" indent="-342900">
              <a:buFont typeface="+mj-lt"/>
              <a:buAutoNum type="arabicPeriod"/>
            </a:pPr>
            <a:r>
              <a:rPr lang="zh-CN" altLang="en-US">
                <a:latin typeface="Lato"/>
              </a:rPr>
              <a:t>使用核酸序列检索蛋白质数据库使用</a:t>
            </a:r>
            <a:r>
              <a:rPr lang="en-US" altLang="zh-CN">
                <a:solidFill>
                  <a:srgbClr val="FF0000"/>
                </a:solidFill>
                <a:latin typeface="Lato"/>
              </a:rPr>
              <a:t>blastx</a:t>
            </a:r>
          </a:p>
          <a:p>
            <a:pPr marL="342900" indent="-342900">
              <a:buFont typeface="+mj-lt"/>
              <a:buAutoNum type="arabicPeriod"/>
            </a:pPr>
            <a:endParaRPr lang="en-US" altLang="zh-CN">
              <a:solidFill>
                <a:srgbClr val="FF0000"/>
              </a:solidFill>
              <a:latin typeface="Lato"/>
            </a:endParaRPr>
          </a:p>
          <a:p>
            <a:pPr marL="342900" indent="-342900">
              <a:buFont typeface="+mj-lt"/>
              <a:buAutoNum type="arabicPeriod"/>
            </a:pPr>
            <a:r>
              <a:rPr lang="zh-CN" altLang="en-US">
                <a:latin typeface="Lato"/>
              </a:rPr>
              <a:t>使用蛋白质序列检索核酸数据库使用</a:t>
            </a:r>
            <a:r>
              <a:rPr lang="en-US" altLang="zh-CN">
                <a:solidFill>
                  <a:srgbClr val="FF0000"/>
                </a:solidFill>
                <a:latin typeface="Lato"/>
              </a:rPr>
              <a:t>tblastn</a:t>
            </a:r>
          </a:p>
          <a:p>
            <a:pPr marL="342900" indent="-342900">
              <a:buFont typeface="+mj-lt"/>
              <a:buAutoNum type="arabicPeriod"/>
            </a:pPr>
            <a:endParaRPr lang="en-US" altLang="zh-CN">
              <a:solidFill>
                <a:srgbClr val="FF0000"/>
              </a:solidFill>
              <a:latin typeface="Lato"/>
            </a:endParaRPr>
          </a:p>
          <a:p>
            <a:pPr marL="342900" indent="-342900">
              <a:buFont typeface="+mj-lt"/>
              <a:buAutoNum type="arabicPeriod"/>
            </a:pPr>
            <a:r>
              <a:rPr lang="zh-CN" altLang="en-US">
                <a:latin typeface="Lato"/>
              </a:rPr>
              <a:t>使用核酸序列检索核酸数据库</a:t>
            </a:r>
            <a:r>
              <a:rPr lang="en-US" altLang="zh-CN">
                <a:latin typeface="Lato"/>
              </a:rPr>
              <a:t>,</a:t>
            </a:r>
            <a:r>
              <a:rPr lang="zh-CN" altLang="en-US">
                <a:latin typeface="Lato"/>
              </a:rPr>
              <a:t>但是都翻译成蛋白序列以后再联配使用</a:t>
            </a:r>
            <a:r>
              <a:rPr lang="en-US" altLang="zh-CN">
                <a:solidFill>
                  <a:srgbClr val="FF0000"/>
                </a:solidFill>
                <a:latin typeface="Lato"/>
              </a:rPr>
              <a:t>tblastx</a:t>
            </a:r>
          </a:p>
          <a:p>
            <a:pPr marL="342900" indent="-342900">
              <a:buFont typeface="+mj-lt"/>
              <a:buAutoNum type="arabicPeriod"/>
            </a:pPr>
            <a:endParaRPr lang="en-US" altLang="zh-CN">
              <a:latin typeface="Lato"/>
            </a:endParaRPr>
          </a:p>
        </p:txBody>
      </p:sp>
      <p:pic>
        <p:nvPicPr>
          <p:cNvPr id="12" name="图片 11">
            <a:extLst>
              <a:ext uri="{FF2B5EF4-FFF2-40B4-BE49-F238E27FC236}">
                <a16:creationId xmlns:a16="http://schemas.microsoft.com/office/drawing/2014/main" id="{E16F1683-B468-4280-9DD8-D8B057B9300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397773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4514B2F-EB82-4679-9A13-B2EEAF9AE076}"/>
              </a:ext>
            </a:extLst>
          </p:cNvPr>
          <p:cNvSpPr/>
          <p:nvPr/>
        </p:nvSpPr>
        <p:spPr>
          <a:xfrm>
            <a:off x="0" y="1361275"/>
            <a:ext cx="2424253" cy="369332"/>
          </a:xfrm>
          <a:prstGeom prst="rect">
            <a:avLst/>
          </a:prstGeom>
        </p:spPr>
        <p:txBody>
          <a:bodyPr wrap="none">
            <a:spAutoFit/>
          </a:bodyPr>
          <a:lstStyle/>
          <a:p>
            <a:r>
              <a:rPr lang="en-US" altLang="zh-CN" b="1">
                <a:latin typeface="Lato"/>
              </a:rPr>
              <a:t>Web</a:t>
            </a:r>
            <a:r>
              <a:rPr lang="zh-CN" altLang="en-US" b="1">
                <a:latin typeface="Lato"/>
              </a:rPr>
              <a:t>版 </a:t>
            </a:r>
            <a:r>
              <a:rPr lang="en-US" altLang="zh-CN" b="1">
                <a:latin typeface="Lato"/>
              </a:rPr>
              <a:t>Blast</a:t>
            </a:r>
            <a:r>
              <a:rPr lang="zh-CN" altLang="en-US" b="1">
                <a:latin typeface="Lato"/>
              </a:rPr>
              <a:t>工具使用</a:t>
            </a:r>
            <a:endParaRPr lang="en-US" altLang="zh-CN" b="1">
              <a:latin typeface="Lato"/>
            </a:endParaRPr>
          </a:p>
        </p:txBody>
      </p:sp>
      <p:grpSp>
        <p:nvGrpSpPr>
          <p:cNvPr id="48" name="组合 47">
            <a:extLst>
              <a:ext uri="{FF2B5EF4-FFF2-40B4-BE49-F238E27FC236}">
                <a16:creationId xmlns:a16="http://schemas.microsoft.com/office/drawing/2014/main" id="{55DAF2A2-85F9-448A-B827-A871ED78E8EF}"/>
              </a:ext>
            </a:extLst>
          </p:cNvPr>
          <p:cNvGrpSpPr/>
          <p:nvPr/>
        </p:nvGrpSpPr>
        <p:grpSpPr>
          <a:xfrm>
            <a:off x="1575326" y="1507975"/>
            <a:ext cx="9041348" cy="5377883"/>
            <a:chOff x="1575326" y="1507975"/>
            <a:chExt cx="9041348" cy="5377883"/>
          </a:xfrm>
        </p:grpSpPr>
        <p:pic>
          <p:nvPicPr>
            <p:cNvPr id="3" name="图片 2">
              <a:extLst>
                <a:ext uri="{FF2B5EF4-FFF2-40B4-BE49-F238E27FC236}">
                  <a16:creationId xmlns:a16="http://schemas.microsoft.com/office/drawing/2014/main" id="{4C8613AC-D936-44B6-8339-C1AC6A51A171}"/>
                </a:ext>
              </a:extLst>
            </p:cNvPr>
            <p:cNvPicPr>
              <a:picLocks noChangeAspect="1"/>
            </p:cNvPicPr>
            <p:nvPr/>
          </p:nvPicPr>
          <p:blipFill>
            <a:blip r:embed="rId3"/>
            <a:stretch>
              <a:fillRect/>
            </a:stretch>
          </p:blipFill>
          <p:spPr>
            <a:xfrm>
              <a:off x="1575326" y="1507975"/>
              <a:ext cx="9041348" cy="5070106"/>
            </a:xfrm>
            <a:prstGeom prst="rect">
              <a:avLst/>
            </a:prstGeom>
            <a:ln>
              <a:noFill/>
            </a:ln>
          </p:spPr>
        </p:pic>
        <p:sp>
          <p:nvSpPr>
            <p:cNvPr id="46" name="矩形 45">
              <a:extLst>
                <a:ext uri="{FF2B5EF4-FFF2-40B4-BE49-F238E27FC236}">
                  <a16:creationId xmlns:a16="http://schemas.microsoft.com/office/drawing/2014/main" id="{D9E9D630-C83F-4099-8005-26CB07C46104}"/>
                </a:ext>
              </a:extLst>
            </p:cNvPr>
            <p:cNvSpPr/>
            <p:nvPr/>
          </p:nvSpPr>
          <p:spPr>
            <a:xfrm>
              <a:off x="1861604" y="6578081"/>
              <a:ext cx="8468793" cy="307777"/>
            </a:xfrm>
            <a:prstGeom prst="rect">
              <a:avLst/>
            </a:prstGeom>
            <a:ln>
              <a:noFill/>
            </a:ln>
          </p:spPr>
          <p:txBody>
            <a:bodyPr wrap="none">
              <a:spAutoFit/>
            </a:bodyPr>
            <a:lstStyle/>
            <a:p>
              <a:r>
                <a:rPr lang="en-US" altLang="zh-CN" sz="1400"/>
                <a:t>Web</a:t>
              </a:r>
              <a:r>
                <a:rPr lang="zh-CN" altLang="en-US" sz="1400"/>
                <a:t>版 </a:t>
              </a:r>
              <a:r>
                <a:rPr lang="en-US" altLang="zh-CN" sz="1400"/>
                <a:t>Blast</a:t>
              </a:r>
              <a:r>
                <a:rPr lang="zh-CN" altLang="en-US" sz="1400"/>
                <a:t>工具使用（</a:t>
              </a:r>
              <a:r>
                <a:rPr lang="en-US" altLang="zh-CN" sz="1400"/>
                <a:t>blastn</a:t>
              </a:r>
              <a:r>
                <a:rPr lang="zh-CN" altLang="en-US" sz="1400"/>
                <a:t>为例）</a:t>
              </a:r>
              <a:r>
                <a:rPr lang="en-US" altLang="zh-CN" sz="1400">
                  <a:solidFill>
                    <a:srgbClr val="FF0000"/>
                  </a:solidFill>
                  <a:hlinkClick r:id="rId4"/>
                </a:rPr>
                <a:t>https://blast.ncbi.nlm.nih.gov/Blast.cgi?PROGRAM=blastn</a:t>
              </a:r>
              <a:r>
                <a:rPr lang="en-US" altLang="zh-CN" sz="1400">
                  <a:solidFill>
                    <a:srgbClr val="FF0000"/>
                  </a:solidFill>
                </a:rPr>
                <a:t> </a:t>
              </a:r>
              <a:endParaRPr lang="zh-CN" altLang="en-US" sz="1400">
                <a:solidFill>
                  <a:srgbClr val="FF0000"/>
                </a:solidFill>
              </a:endParaRPr>
            </a:p>
          </p:txBody>
        </p:sp>
      </p:grpSp>
      <p:pic>
        <p:nvPicPr>
          <p:cNvPr id="10" name="图片 9">
            <a:extLst>
              <a:ext uri="{FF2B5EF4-FFF2-40B4-BE49-F238E27FC236}">
                <a16:creationId xmlns:a16="http://schemas.microsoft.com/office/drawing/2014/main" id="{A7304EFD-A8AA-41F7-B682-C9D1459CE29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673155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5ACCD5E-9421-429F-B336-6C99B03B4C18}"/>
              </a:ext>
            </a:extLst>
          </p:cNvPr>
          <p:cNvPicPr>
            <a:picLocks noChangeAspect="1"/>
          </p:cNvPicPr>
          <p:nvPr/>
        </p:nvPicPr>
        <p:blipFill>
          <a:blip r:embed="rId3"/>
          <a:stretch>
            <a:fillRect/>
          </a:stretch>
        </p:blipFill>
        <p:spPr>
          <a:xfrm>
            <a:off x="2483401" y="1542568"/>
            <a:ext cx="9024354" cy="4881624"/>
          </a:xfrm>
          <a:prstGeom prst="rect">
            <a:avLst/>
          </a:prstGeom>
          <a:ln>
            <a:noFill/>
          </a:ln>
        </p:spPr>
      </p:pic>
      <p:sp>
        <p:nvSpPr>
          <p:cNvPr id="22" name="矩形 21">
            <a:extLst>
              <a:ext uri="{FF2B5EF4-FFF2-40B4-BE49-F238E27FC236}">
                <a16:creationId xmlns:a16="http://schemas.microsoft.com/office/drawing/2014/main" id="{FA024554-9E7D-4B41-9383-AC559C84E532}"/>
              </a:ext>
            </a:extLst>
          </p:cNvPr>
          <p:cNvSpPr/>
          <p:nvPr/>
        </p:nvSpPr>
        <p:spPr>
          <a:xfrm>
            <a:off x="5097687" y="6424192"/>
            <a:ext cx="4160113" cy="307777"/>
          </a:xfrm>
          <a:prstGeom prst="rect">
            <a:avLst/>
          </a:prstGeom>
        </p:spPr>
        <p:txBody>
          <a:bodyPr wrap="none">
            <a:spAutoFit/>
          </a:bodyPr>
          <a:lstStyle/>
          <a:p>
            <a:r>
              <a:rPr lang="zh-CN" altLang="en-US" sz="1400"/>
              <a:t>新版 </a:t>
            </a:r>
            <a:r>
              <a:rPr lang="en-US" altLang="zh-CN" sz="1400"/>
              <a:t>Blastn</a:t>
            </a:r>
            <a:r>
              <a:rPr lang="zh-CN" altLang="en-US" sz="1400"/>
              <a:t>比对结果页面（</a:t>
            </a:r>
            <a:r>
              <a:rPr lang="en-US" altLang="zh-CN" sz="1400"/>
              <a:t>2020</a:t>
            </a:r>
            <a:r>
              <a:rPr lang="zh-CN" altLang="en-US" sz="1400"/>
              <a:t>年</a:t>
            </a:r>
            <a:r>
              <a:rPr lang="en-US" altLang="zh-CN" sz="1400"/>
              <a:t>5</a:t>
            </a:r>
            <a:r>
              <a:rPr lang="zh-CN" altLang="en-US" sz="1400"/>
              <a:t>月中旬更新）</a:t>
            </a:r>
            <a:endParaRPr lang="zh-CN" altLang="en-US" sz="1400">
              <a:solidFill>
                <a:srgbClr val="FF0000"/>
              </a:solidFill>
            </a:endParaRPr>
          </a:p>
        </p:txBody>
      </p:sp>
      <p:sp>
        <p:nvSpPr>
          <p:cNvPr id="25" name="矩形 24">
            <a:extLst>
              <a:ext uri="{FF2B5EF4-FFF2-40B4-BE49-F238E27FC236}">
                <a16:creationId xmlns:a16="http://schemas.microsoft.com/office/drawing/2014/main" id="{32336550-A3EC-496D-A331-C045564279E6}"/>
              </a:ext>
            </a:extLst>
          </p:cNvPr>
          <p:cNvSpPr/>
          <p:nvPr/>
        </p:nvSpPr>
        <p:spPr>
          <a:xfrm>
            <a:off x="0" y="1361275"/>
            <a:ext cx="2424253" cy="369332"/>
          </a:xfrm>
          <a:prstGeom prst="rect">
            <a:avLst/>
          </a:prstGeom>
        </p:spPr>
        <p:txBody>
          <a:bodyPr wrap="none">
            <a:spAutoFit/>
          </a:bodyPr>
          <a:lstStyle/>
          <a:p>
            <a:r>
              <a:rPr lang="en-US" altLang="zh-CN" b="1">
                <a:latin typeface="Lato"/>
              </a:rPr>
              <a:t>Web</a:t>
            </a:r>
            <a:r>
              <a:rPr lang="zh-CN" altLang="en-US" b="1">
                <a:latin typeface="Lato"/>
              </a:rPr>
              <a:t>版 </a:t>
            </a:r>
            <a:r>
              <a:rPr lang="en-US" altLang="zh-CN" b="1">
                <a:latin typeface="Lato"/>
              </a:rPr>
              <a:t>Blast</a:t>
            </a:r>
            <a:r>
              <a:rPr lang="zh-CN" altLang="en-US" b="1">
                <a:latin typeface="Lato"/>
              </a:rPr>
              <a:t>工具使用</a:t>
            </a:r>
            <a:endParaRPr lang="en-US" altLang="zh-CN" b="1">
              <a:latin typeface="Lato"/>
            </a:endParaRPr>
          </a:p>
        </p:txBody>
      </p:sp>
      <p:sp>
        <p:nvSpPr>
          <p:cNvPr id="26" name="矩形 25">
            <a:extLst>
              <a:ext uri="{FF2B5EF4-FFF2-40B4-BE49-F238E27FC236}">
                <a16:creationId xmlns:a16="http://schemas.microsoft.com/office/drawing/2014/main" id="{E5B2C5F4-C264-4658-A0FA-134EB635E512}"/>
              </a:ext>
            </a:extLst>
          </p:cNvPr>
          <p:cNvSpPr/>
          <p:nvPr/>
        </p:nvSpPr>
        <p:spPr>
          <a:xfrm>
            <a:off x="-28758" y="1806587"/>
            <a:ext cx="2770310" cy="369332"/>
          </a:xfrm>
          <a:prstGeom prst="rect">
            <a:avLst/>
          </a:prstGeom>
        </p:spPr>
        <p:txBody>
          <a:bodyPr wrap="none">
            <a:spAutoFit/>
          </a:bodyPr>
          <a:lstStyle/>
          <a:p>
            <a:r>
              <a:rPr lang="zh-CN" altLang="en-US"/>
              <a:t>新版 </a:t>
            </a:r>
            <a:r>
              <a:rPr lang="en-US" altLang="zh-CN"/>
              <a:t>Blastn</a:t>
            </a:r>
            <a:r>
              <a:rPr lang="zh-CN" altLang="en-US"/>
              <a:t>比对结果页面</a:t>
            </a:r>
          </a:p>
        </p:txBody>
      </p:sp>
      <p:pic>
        <p:nvPicPr>
          <p:cNvPr id="10" name="图片 9">
            <a:extLst>
              <a:ext uri="{FF2B5EF4-FFF2-40B4-BE49-F238E27FC236}">
                <a16:creationId xmlns:a16="http://schemas.microsoft.com/office/drawing/2014/main" id="{EDC22DB3-5AE2-4D95-B890-4AFDA95B410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956336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a:extLst>
              <a:ext uri="{FF2B5EF4-FFF2-40B4-BE49-F238E27FC236}">
                <a16:creationId xmlns:a16="http://schemas.microsoft.com/office/drawing/2014/main" id="{254B7B1E-C60C-4E72-92A3-0A6829A9FAE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9" name="矩形 8">
            <a:extLst>
              <a:ext uri="{FF2B5EF4-FFF2-40B4-BE49-F238E27FC236}">
                <a16:creationId xmlns:a16="http://schemas.microsoft.com/office/drawing/2014/main" id="{91E26562-1FD5-417A-B15C-2FC61CECFEE7}"/>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84AFE2E3-C761-4972-A743-30B6344DCBF0}"/>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BD1EE55-508E-46E8-8026-59F1F5C168EC}"/>
              </a:ext>
            </a:extLst>
          </p:cNvPr>
          <p:cNvSpPr/>
          <p:nvPr/>
        </p:nvSpPr>
        <p:spPr>
          <a:xfrm>
            <a:off x="0" y="1361275"/>
            <a:ext cx="2424253" cy="369332"/>
          </a:xfrm>
          <a:prstGeom prst="rect">
            <a:avLst/>
          </a:prstGeom>
        </p:spPr>
        <p:txBody>
          <a:bodyPr wrap="none">
            <a:spAutoFit/>
          </a:bodyPr>
          <a:lstStyle/>
          <a:p>
            <a:r>
              <a:rPr lang="en-US" altLang="zh-CN" b="1">
                <a:latin typeface="Lato"/>
              </a:rPr>
              <a:t>Web</a:t>
            </a:r>
            <a:r>
              <a:rPr lang="zh-CN" altLang="en-US" b="1">
                <a:latin typeface="Lato"/>
              </a:rPr>
              <a:t>版 </a:t>
            </a:r>
            <a:r>
              <a:rPr lang="en-US" altLang="zh-CN" b="1">
                <a:latin typeface="Lato"/>
              </a:rPr>
              <a:t>Blast</a:t>
            </a:r>
            <a:r>
              <a:rPr lang="zh-CN" altLang="en-US" b="1">
                <a:latin typeface="Lato"/>
              </a:rPr>
              <a:t>工具使用</a:t>
            </a:r>
            <a:endParaRPr lang="en-US" altLang="zh-CN" b="1">
              <a:latin typeface="Lato"/>
            </a:endParaRPr>
          </a:p>
        </p:txBody>
      </p:sp>
      <p:sp>
        <p:nvSpPr>
          <p:cNvPr id="13" name="矩形 12">
            <a:extLst>
              <a:ext uri="{FF2B5EF4-FFF2-40B4-BE49-F238E27FC236}">
                <a16:creationId xmlns:a16="http://schemas.microsoft.com/office/drawing/2014/main" id="{9CE22A3E-99BE-48C2-BC72-6168DF5A87CF}"/>
              </a:ext>
            </a:extLst>
          </p:cNvPr>
          <p:cNvSpPr/>
          <p:nvPr/>
        </p:nvSpPr>
        <p:spPr>
          <a:xfrm>
            <a:off x="3349777" y="4668168"/>
            <a:ext cx="6281078" cy="307777"/>
          </a:xfrm>
          <a:prstGeom prst="rect">
            <a:avLst/>
          </a:prstGeom>
          <a:ln>
            <a:noFill/>
          </a:ln>
        </p:spPr>
        <p:txBody>
          <a:bodyPr wrap="none">
            <a:spAutoFit/>
          </a:bodyPr>
          <a:lstStyle/>
          <a:p>
            <a:pPr lvl="0" eaLnBrk="0" fontAlgn="base" hangingPunct="0">
              <a:spcBef>
                <a:spcPct val="0"/>
              </a:spcBef>
              <a:spcAft>
                <a:spcPct val="0"/>
              </a:spcAft>
            </a:pPr>
            <a:r>
              <a:rPr lang="en-US" altLang="zh-CN" sz="1400"/>
              <a:t>Web</a:t>
            </a:r>
            <a:r>
              <a:rPr lang="zh-CN" altLang="en-US" sz="1400"/>
              <a:t>版 </a:t>
            </a:r>
            <a:r>
              <a:rPr lang="en-US" altLang="zh-CN" sz="1400"/>
              <a:t>Blast</a:t>
            </a:r>
            <a:r>
              <a:rPr lang="zh-CN" altLang="en-US" sz="1400"/>
              <a:t>工具使用 </a:t>
            </a:r>
            <a:r>
              <a:rPr lang="en-US" altLang="zh-CN" sz="1400"/>
              <a:t>-- </a:t>
            </a:r>
            <a:r>
              <a:rPr lang="zh-CN" altLang="en-US" sz="1400"/>
              <a:t>双序列比对 （勾选 </a:t>
            </a:r>
            <a:r>
              <a:rPr lang="zh-CN" altLang="zh-CN" sz="1400">
                <a:solidFill>
                  <a:srgbClr val="FF0000"/>
                </a:solidFill>
                <a:latin typeface="Arial" panose="020B0604020202020204" pitchFamily="34" charset="0"/>
              </a:rPr>
              <a:t>Align two or more sequences</a:t>
            </a:r>
            <a:r>
              <a:rPr lang="zh-CN" altLang="zh-CN" sz="1400">
                <a:latin typeface="Arial" panose="020B0604020202020204" pitchFamily="34" charset="0"/>
              </a:rPr>
              <a:t> </a:t>
            </a:r>
            <a:r>
              <a:rPr lang="zh-CN" altLang="en-US" sz="1400">
                <a:latin typeface="Arial" panose="020B0604020202020204" pitchFamily="34" charset="0"/>
              </a:rPr>
              <a:t>）</a:t>
            </a:r>
            <a:endParaRPr lang="zh-CN" altLang="zh-CN" sz="1400">
              <a:latin typeface="Arial" panose="020B0604020202020204" pitchFamily="34" charset="0"/>
            </a:endParaRPr>
          </a:p>
        </p:txBody>
      </p:sp>
      <p:pic>
        <p:nvPicPr>
          <p:cNvPr id="14" name="图片 13">
            <a:extLst>
              <a:ext uri="{FF2B5EF4-FFF2-40B4-BE49-F238E27FC236}">
                <a16:creationId xmlns:a16="http://schemas.microsoft.com/office/drawing/2014/main" id="{0033C837-7389-47FB-B983-BEF2EE50D590}"/>
              </a:ext>
            </a:extLst>
          </p:cNvPr>
          <p:cNvPicPr>
            <a:picLocks noChangeAspect="1"/>
          </p:cNvPicPr>
          <p:nvPr/>
        </p:nvPicPr>
        <p:blipFill>
          <a:blip r:embed="rId3"/>
          <a:stretch>
            <a:fillRect/>
          </a:stretch>
        </p:blipFill>
        <p:spPr>
          <a:xfrm>
            <a:off x="1521645" y="1841397"/>
            <a:ext cx="9937341" cy="2786113"/>
          </a:xfrm>
          <a:prstGeom prst="rect">
            <a:avLst/>
          </a:prstGeom>
        </p:spPr>
      </p:pic>
      <p:sp>
        <p:nvSpPr>
          <p:cNvPr id="15" name="Rectangle 3">
            <a:extLst>
              <a:ext uri="{FF2B5EF4-FFF2-40B4-BE49-F238E27FC236}">
                <a16:creationId xmlns:a16="http://schemas.microsoft.com/office/drawing/2014/main" id="{E86FB9DC-CC1F-4795-ABD8-840963DDC694}"/>
              </a:ext>
            </a:extLst>
          </p:cNvPr>
          <p:cNvSpPr>
            <a:spLocks noChangeArrowheads="1"/>
          </p:cNvSpPr>
          <p:nvPr/>
        </p:nvSpPr>
        <p:spPr bwMode="auto">
          <a:xfrm>
            <a:off x="45279" y="407309"/>
            <a:ext cx="3175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900" b="0" i="0" u="none" strike="noStrike" cap="none" normalizeH="0" baseline="0">
                <a:ln>
                  <a:noFill/>
                </a:ln>
                <a:solidFill>
                  <a:srgbClr val="333333"/>
                </a:solidFill>
                <a:effectLst/>
                <a:latin typeface="Arial" panose="020B0604020202020204" pitchFamily="34" charset="0"/>
                <a:cs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6" name="图片 15">
            <a:extLst>
              <a:ext uri="{FF2B5EF4-FFF2-40B4-BE49-F238E27FC236}">
                <a16:creationId xmlns:a16="http://schemas.microsoft.com/office/drawing/2014/main" id="{4A015032-2D4C-43DF-AB9F-7AF1FFE5641E}"/>
              </a:ext>
            </a:extLst>
          </p:cNvPr>
          <p:cNvPicPr>
            <a:picLocks noChangeAspect="1"/>
          </p:cNvPicPr>
          <p:nvPr/>
        </p:nvPicPr>
        <p:blipFill>
          <a:blip r:embed="rId4"/>
          <a:stretch>
            <a:fillRect/>
          </a:stretch>
        </p:blipFill>
        <p:spPr>
          <a:xfrm>
            <a:off x="3935245" y="5194903"/>
            <a:ext cx="4321510" cy="704594"/>
          </a:xfrm>
          <a:prstGeom prst="rect">
            <a:avLst/>
          </a:prstGeom>
        </p:spPr>
      </p:pic>
      <p:sp>
        <p:nvSpPr>
          <p:cNvPr id="17" name="矩形 16">
            <a:extLst>
              <a:ext uri="{FF2B5EF4-FFF2-40B4-BE49-F238E27FC236}">
                <a16:creationId xmlns:a16="http://schemas.microsoft.com/office/drawing/2014/main" id="{2235130A-510F-429E-98C6-CB66AE1A4277}"/>
              </a:ext>
            </a:extLst>
          </p:cNvPr>
          <p:cNvSpPr/>
          <p:nvPr/>
        </p:nvSpPr>
        <p:spPr>
          <a:xfrm>
            <a:off x="4333590" y="6118455"/>
            <a:ext cx="3236784" cy="307777"/>
          </a:xfrm>
          <a:prstGeom prst="rect">
            <a:avLst/>
          </a:prstGeom>
          <a:ln>
            <a:noFill/>
          </a:ln>
        </p:spPr>
        <p:txBody>
          <a:bodyPr wrap="none">
            <a:spAutoFit/>
          </a:bodyPr>
          <a:lstStyle/>
          <a:p>
            <a:pPr lvl="0" eaLnBrk="0" fontAlgn="base" hangingPunct="0">
              <a:spcBef>
                <a:spcPct val="0"/>
              </a:spcBef>
              <a:spcAft>
                <a:spcPct val="0"/>
              </a:spcAft>
            </a:pPr>
            <a:r>
              <a:rPr lang="zh-CN" altLang="en-US" sz="1400" b="1">
                <a:solidFill>
                  <a:srgbClr val="FF0000"/>
                </a:solidFill>
              </a:rPr>
              <a:t>页面加载未完成时所有比对操作都无效</a:t>
            </a:r>
            <a:endParaRPr lang="zh-CN" altLang="zh-CN" sz="1400" b="1">
              <a:solidFill>
                <a:srgbClr val="FF0000"/>
              </a:solidFill>
              <a:latin typeface="Arial" panose="020B0604020202020204" pitchFamily="34" charset="0"/>
            </a:endParaRPr>
          </a:p>
        </p:txBody>
      </p:sp>
      <p:sp>
        <p:nvSpPr>
          <p:cNvPr id="3" name="矩形 2">
            <a:extLst>
              <a:ext uri="{FF2B5EF4-FFF2-40B4-BE49-F238E27FC236}">
                <a16:creationId xmlns:a16="http://schemas.microsoft.com/office/drawing/2014/main" id="{04527828-7C56-44FE-B77F-67764B540BD7}"/>
              </a:ext>
            </a:extLst>
          </p:cNvPr>
          <p:cNvSpPr/>
          <p:nvPr/>
        </p:nvSpPr>
        <p:spPr>
          <a:xfrm>
            <a:off x="91251" y="1844970"/>
            <a:ext cx="1935145" cy="369332"/>
          </a:xfrm>
          <a:prstGeom prst="rect">
            <a:avLst/>
          </a:prstGeom>
        </p:spPr>
        <p:txBody>
          <a:bodyPr wrap="none">
            <a:spAutoFit/>
          </a:bodyPr>
          <a:lstStyle/>
          <a:p>
            <a:r>
              <a:rPr lang="en-US" altLang="zh-CN"/>
              <a:t>Blast</a:t>
            </a:r>
            <a:r>
              <a:rPr lang="zh-CN" altLang="en-US"/>
              <a:t>双序列比对 </a:t>
            </a:r>
          </a:p>
        </p:txBody>
      </p:sp>
      <p:pic>
        <p:nvPicPr>
          <p:cNvPr id="18" name="图片 17">
            <a:extLst>
              <a:ext uri="{FF2B5EF4-FFF2-40B4-BE49-F238E27FC236}">
                <a16:creationId xmlns:a16="http://schemas.microsoft.com/office/drawing/2014/main" id="{FC8D6422-CF80-4549-9436-4FC4EC5C0AE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25069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6429E94A-5E60-482E-AD09-8EA1136F28B3}"/>
              </a:ext>
            </a:extLst>
          </p:cNvPr>
          <p:cNvPicPr>
            <a:picLocks noChangeAspect="1"/>
          </p:cNvPicPr>
          <p:nvPr/>
        </p:nvPicPr>
        <p:blipFill rotWithShape="1">
          <a:blip r:embed="rId7"/>
          <a:srcRect r="21565"/>
          <a:stretch/>
        </p:blipFill>
        <p:spPr>
          <a:xfrm>
            <a:off x="6096000" y="2934776"/>
            <a:ext cx="6096000" cy="1771705"/>
          </a:xfrm>
          <a:prstGeom prst="rect">
            <a:avLst/>
          </a:prstGeom>
        </p:spPr>
      </p:pic>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存储序列</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2E62386-53C9-412D-89E4-40726765CAA6}"/>
              </a:ext>
            </a:extLst>
          </p:cNvPr>
          <p:cNvSpPr/>
          <p:nvPr/>
        </p:nvSpPr>
        <p:spPr>
          <a:xfrm>
            <a:off x="0" y="1361275"/>
            <a:ext cx="12192000" cy="1231106"/>
          </a:xfrm>
          <a:prstGeom prst="rect">
            <a:avLst/>
          </a:prstGeom>
        </p:spPr>
        <p:txBody>
          <a:bodyPr wrap="square">
            <a:spAutoFit/>
          </a:bodyPr>
          <a:lstStyle/>
          <a:p>
            <a:pPr algn="just"/>
            <a:r>
              <a:rPr lang="en-US" altLang="zh-CN" sz="2000" b="1" err="1">
                <a:solidFill>
                  <a:srgbClr val="333333"/>
                </a:solidFill>
                <a:latin typeface="微软雅黑" panose="020B0503020204020204" pitchFamily="34" charset="-122"/>
                <a:ea typeface="微软雅黑" panose="020B0503020204020204" pitchFamily="34" charset="-122"/>
              </a:rPr>
              <a:t>fasta</a:t>
            </a:r>
            <a:endParaRPr lang="en-US" altLang="zh-CN" sz="2000" b="1">
              <a:solidFill>
                <a:srgbClr val="333333"/>
              </a:solidFill>
              <a:latin typeface="微软雅黑" panose="020B0503020204020204" pitchFamily="34" charset="-122"/>
              <a:ea typeface="微软雅黑" panose="020B0503020204020204" pitchFamily="34" charset="-122"/>
            </a:endParaRPr>
          </a:p>
          <a:p>
            <a:pPr algn="just"/>
            <a:r>
              <a:rPr lang="zh-CN" altLang="en-US">
                <a:solidFill>
                  <a:srgbClr val="333333"/>
                </a:solidFill>
                <a:latin typeface="-apple-system-font"/>
              </a:rPr>
              <a:t>格式是最基本的表示序列信息（核苷酸或者蛋白质）的格式。</a:t>
            </a:r>
            <a:endParaRPr lang="en-US" altLang="zh-CN">
              <a:solidFill>
                <a:srgbClr val="333333"/>
              </a:solidFill>
              <a:latin typeface="-apple-system-font"/>
            </a:endParaRPr>
          </a:p>
          <a:p>
            <a:pPr algn="just"/>
            <a:r>
              <a:rPr lang="zh-CN" altLang="en-US">
                <a:solidFill>
                  <a:srgbClr val="333333"/>
                </a:solidFill>
                <a:latin typeface="-apple-system-font"/>
              </a:rPr>
              <a:t>这里简单介绍下，</a:t>
            </a:r>
            <a:r>
              <a:rPr lang="en-US" altLang="zh-CN" err="1">
                <a:solidFill>
                  <a:srgbClr val="333333"/>
                </a:solidFill>
                <a:latin typeface="-apple-system-font"/>
              </a:rPr>
              <a:t>fasta</a:t>
            </a:r>
            <a:r>
              <a:rPr lang="zh-CN" altLang="en-US">
                <a:solidFill>
                  <a:srgbClr val="333333"/>
                </a:solidFill>
                <a:latin typeface="-apple-system-font"/>
              </a:rPr>
              <a:t>格式的文件通常后缀名为</a:t>
            </a:r>
            <a:r>
              <a:rPr lang="en-US" altLang="zh-CN">
                <a:solidFill>
                  <a:srgbClr val="333333"/>
                </a:solidFill>
                <a:latin typeface="-apple-system-font"/>
              </a:rPr>
              <a:t>.</a:t>
            </a:r>
            <a:r>
              <a:rPr lang="en-US" altLang="zh-CN" err="1">
                <a:solidFill>
                  <a:srgbClr val="333333"/>
                </a:solidFill>
                <a:latin typeface="-apple-system-font"/>
              </a:rPr>
              <a:t>fasta</a:t>
            </a:r>
            <a:r>
              <a:rPr lang="en-US" altLang="zh-CN">
                <a:solidFill>
                  <a:srgbClr val="333333"/>
                </a:solidFill>
                <a:latin typeface="-apple-system-font"/>
              </a:rPr>
              <a:t> </a:t>
            </a:r>
            <a:r>
              <a:rPr lang="zh-CN" altLang="en-US">
                <a:solidFill>
                  <a:srgbClr val="333333"/>
                </a:solidFill>
                <a:latin typeface="-apple-system-font"/>
              </a:rPr>
              <a:t>或者</a:t>
            </a:r>
            <a:r>
              <a:rPr lang="en-US" altLang="zh-CN">
                <a:solidFill>
                  <a:srgbClr val="333333"/>
                </a:solidFill>
                <a:latin typeface="-apple-system-font"/>
              </a:rPr>
              <a:t>.fa</a:t>
            </a:r>
            <a:r>
              <a:rPr lang="zh-CN" altLang="en-US">
                <a:solidFill>
                  <a:srgbClr val="333333"/>
                </a:solidFill>
                <a:latin typeface="-apple-system-font"/>
              </a:rPr>
              <a:t>， 其实这都无所谓，因为都是</a:t>
            </a:r>
            <a:r>
              <a:rPr lang="zh-CN" altLang="en-US">
                <a:solidFill>
                  <a:srgbClr val="FF0000"/>
                </a:solidFill>
                <a:latin typeface="-apple-system-font"/>
              </a:rPr>
              <a:t>文本文件</a:t>
            </a:r>
            <a:r>
              <a:rPr lang="zh-CN" altLang="en-US">
                <a:solidFill>
                  <a:srgbClr val="333333"/>
                </a:solidFill>
                <a:latin typeface="-apple-system-font"/>
              </a:rPr>
              <a:t>。</a:t>
            </a:r>
            <a:r>
              <a:rPr lang="en-US" altLang="zh-CN" err="1">
                <a:solidFill>
                  <a:srgbClr val="333333"/>
                </a:solidFill>
                <a:latin typeface="-apple-system-font"/>
              </a:rPr>
              <a:t>fasta</a:t>
            </a:r>
            <a:r>
              <a:rPr lang="zh-CN" altLang="en-US">
                <a:solidFill>
                  <a:srgbClr val="333333"/>
                </a:solidFill>
                <a:latin typeface="-apple-system-font"/>
              </a:rPr>
              <a:t>格式文件（可以包含多条序列）中的一条序列的通常表示方法如下：</a:t>
            </a:r>
            <a:endParaRPr lang="zh-CN" altLang="en-US" b="0" i="0">
              <a:solidFill>
                <a:srgbClr val="333333"/>
              </a:solidFill>
              <a:effectLst/>
              <a:latin typeface="-apple-system-font"/>
            </a:endParaRPr>
          </a:p>
        </p:txBody>
      </p:sp>
      <p:pic>
        <p:nvPicPr>
          <p:cNvPr id="13" name="图片 12">
            <a:extLst>
              <a:ext uri="{FF2B5EF4-FFF2-40B4-BE49-F238E27FC236}">
                <a16:creationId xmlns:a16="http://schemas.microsoft.com/office/drawing/2014/main" id="{224932FE-EF27-41F6-A119-8D592C00F0D0}"/>
              </a:ext>
            </a:extLst>
          </p:cNvPr>
          <p:cNvPicPr>
            <a:picLocks noChangeAspect="1"/>
          </p:cNvPicPr>
          <p:nvPr/>
        </p:nvPicPr>
        <p:blipFill>
          <a:blip r:embed="rId8"/>
          <a:stretch>
            <a:fillRect/>
          </a:stretch>
        </p:blipFill>
        <p:spPr>
          <a:xfrm>
            <a:off x="638640" y="4793649"/>
            <a:ext cx="4489939" cy="961058"/>
          </a:xfrm>
          <a:prstGeom prst="rect">
            <a:avLst/>
          </a:prstGeom>
        </p:spPr>
      </p:pic>
      <p:sp>
        <p:nvSpPr>
          <p:cNvPr id="14" name="矩形 13">
            <a:extLst>
              <a:ext uri="{FF2B5EF4-FFF2-40B4-BE49-F238E27FC236}">
                <a16:creationId xmlns:a16="http://schemas.microsoft.com/office/drawing/2014/main" id="{D02FAB8A-ACBE-42E1-A038-1048A92A4353}"/>
              </a:ext>
            </a:extLst>
          </p:cNvPr>
          <p:cNvSpPr/>
          <p:nvPr/>
        </p:nvSpPr>
        <p:spPr>
          <a:xfrm>
            <a:off x="1624290" y="5849703"/>
            <a:ext cx="2518638" cy="307777"/>
          </a:xfrm>
          <a:prstGeom prst="rect">
            <a:avLst/>
          </a:prstGeom>
        </p:spPr>
        <p:txBody>
          <a:bodyPr wrap="none">
            <a:spAutoFit/>
          </a:bodyPr>
          <a:lstStyle/>
          <a:p>
            <a:r>
              <a:rPr lang="zh-CN" altLang="en-US" sz="1400">
                <a:latin typeface="-apple-system-font"/>
              </a:rPr>
              <a:t>写字板，记事本查看文本文件</a:t>
            </a:r>
            <a:endParaRPr lang="zh-CN" altLang="en-US" sz="1400"/>
          </a:p>
        </p:txBody>
      </p:sp>
      <p:sp>
        <p:nvSpPr>
          <p:cNvPr id="16" name="矩形 15">
            <a:extLst>
              <a:ext uri="{FF2B5EF4-FFF2-40B4-BE49-F238E27FC236}">
                <a16:creationId xmlns:a16="http://schemas.microsoft.com/office/drawing/2014/main" id="{5D01DA5F-677E-4978-B90A-E52EE9BBC40C}"/>
              </a:ext>
            </a:extLst>
          </p:cNvPr>
          <p:cNvSpPr/>
          <p:nvPr/>
        </p:nvSpPr>
        <p:spPr>
          <a:xfrm>
            <a:off x="6509622" y="4881308"/>
            <a:ext cx="5551092" cy="1384995"/>
          </a:xfrm>
          <a:prstGeom prst="rect">
            <a:avLst/>
          </a:prstGeom>
        </p:spPr>
        <p:txBody>
          <a:bodyPr wrap="square">
            <a:spAutoFit/>
          </a:bodyPr>
          <a:lstStyle/>
          <a:p>
            <a:pPr algn="ctr"/>
            <a:r>
              <a:rPr lang="en-US" altLang="zh-CN" sz="1400" err="1">
                <a:latin typeface="-apple-system-font"/>
              </a:rPr>
              <a:t>fasta</a:t>
            </a:r>
            <a:r>
              <a:rPr lang="zh-CN" altLang="en-US" sz="1400">
                <a:latin typeface="-apple-system-font"/>
              </a:rPr>
              <a:t>文件格式</a:t>
            </a:r>
            <a:endParaRPr lang="en-US" altLang="zh-CN" sz="1400">
              <a:latin typeface="-apple-system-font"/>
            </a:endParaRPr>
          </a:p>
          <a:p>
            <a:pPr algn="ctr"/>
            <a:endParaRPr lang="en-US" altLang="zh-CN" sz="1400"/>
          </a:p>
          <a:p>
            <a:pPr algn="just"/>
            <a:r>
              <a:rPr lang="zh-CN" altLang="en-US" sz="1400"/>
              <a:t>两行格式</a:t>
            </a:r>
            <a:r>
              <a:rPr lang="en-US" altLang="zh-CN" sz="1400"/>
              <a:t>, </a:t>
            </a:r>
            <a:r>
              <a:rPr lang="zh-CN" altLang="en-US" sz="1400"/>
              <a:t>第一行 </a:t>
            </a:r>
            <a:r>
              <a:rPr lang="en-US" altLang="zh-CN" sz="1400"/>
              <a:t>“</a:t>
            </a:r>
            <a:r>
              <a:rPr lang="en-US" altLang="zh-CN" sz="1400" b="1">
                <a:solidFill>
                  <a:srgbClr val="FF0000"/>
                </a:solidFill>
              </a:rPr>
              <a:t>&gt;</a:t>
            </a:r>
            <a:r>
              <a:rPr lang="en-US" altLang="zh-CN" sz="1400"/>
              <a:t>”</a:t>
            </a:r>
            <a:r>
              <a:rPr lang="zh-CN" altLang="en-US" sz="1400"/>
              <a:t>符号起始到</a:t>
            </a:r>
            <a:r>
              <a:rPr lang="zh-CN" altLang="en-US" sz="1400">
                <a:solidFill>
                  <a:srgbClr val="FF0000"/>
                </a:solidFill>
              </a:rPr>
              <a:t>第一个空格之前</a:t>
            </a:r>
            <a:r>
              <a:rPr lang="zh-CN" altLang="en-US" sz="1400"/>
              <a:t>是序列名称</a:t>
            </a:r>
            <a:r>
              <a:rPr lang="en-US" altLang="zh-CN" sz="1400"/>
              <a:t>,</a:t>
            </a:r>
            <a:r>
              <a:rPr lang="zh-CN" altLang="en-US" sz="1400"/>
              <a:t>一般在同一个</a:t>
            </a:r>
            <a:r>
              <a:rPr lang="en-US" altLang="zh-CN" sz="1400" err="1"/>
              <a:t>fasta</a:t>
            </a:r>
            <a:r>
              <a:rPr lang="zh-CN" altLang="en-US" sz="1400"/>
              <a:t>文件中要求是</a:t>
            </a:r>
            <a:r>
              <a:rPr lang="zh-CN" altLang="en-US" sz="1400">
                <a:solidFill>
                  <a:srgbClr val="FF0000"/>
                </a:solidFill>
              </a:rPr>
              <a:t>唯一</a:t>
            </a:r>
            <a:r>
              <a:rPr lang="zh-CN" altLang="en-US" sz="1400"/>
              <a:t>的</a:t>
            </a:r>
            <a:r>
              <a:rPr lang="en-US" altLang="zh-CN" sz="1400"/>
              <a:t>. </a:t>
            </a:r>
            <a:r>
              <a:rPr lang="zh-CN" altLang="en-US" sz="1400"/>
              <a:t>其后后是对于序列的简单描述</a:t>
            </a:r>
            <a:r>
              <a:rPr lang="en-US" altLang="zh-CN" sz="1400"/>
              <a:t>.</a:t>
            </a:r>
          </a:p>
          <a:p>
            <a:pPr algn="just"/>
            <a:r>
              <a:rPr lang="zh-CN" altLang="en-US" sz="1400"/>
              <a:t>第二行就是序列的详细碱基组成</a:t>
            </a:r>
            <a:r>
              <a:rPr lang="en-US" altLang="zh-CN" sz="1400"/>
              <a:t>.</a:t>
            </a:r>
          </a:p>
          <a:p>
            <a:pPr algn="just"/>
            <a:r>
              <a:rPr lang="zh-CN" altLang="en-US" sz="1400"/>
              <a:t>同一个</a:t>
            </a:r>
            <a:r>
              <a:rPr lang="en-US" altLang="zh-CN" sz="1400" err="1"/>
              <a:t>fasta</a:t>
            </a:r>
            <a:r>
              <a:rPr lang="zh-CN" altLang="en-US" sz="1400"/>
              <a:t>文件可以包含一个或多个序列记录</a:t>
            </a:r>
          </a:p>
        </p:txBody>
      </p:sp>
      <p:cxnSp>
        <p:nvCxnSpPr>
          <p:cNvPr id="19" name="直接连接符 18">
            <a:extLst>
              <a:ext uri="{FF2B5EF4-FFF2-40B4-BE49-F238E27FC236}">
                <a16:creationId xmlns:a16="http://schemas.microsoft.com/office/drawing/2014/main" id="{4B5E79C3-9719-4121-B718-0D74CA0534E8}"/>
              </a:ext>
            </a:extLst>
          </p:cNvPr>
          <p:cNvCxnSpPr>
            <a:cxnSpLocks/>
          </p:cNvCxnSpPr>
          <p:nvPr/>
        </p:nvCxnSpPr>
        <p:spPr>
          <a:xfrm>
            <a:off x="6265073" y="3820629"/>
            <a:ext cx="6886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5498462-B492-45EE-AFD2-84DCB097E5EA}"/>
              </a:ext>
            </a:extLst>
          </p:cNvPr>
          <p:cNvCxnSpPr>
            <a:cxnSpLocks/>
          </p:cNvCxnSpPr>
          <p:nvPr/>
        </p:nvCxnSpPr>
        <p:spPr>
          <a:xfrm>
            <a:off x="7265584" y="3820632"/>
            <a:ext cx="25057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155D7EC5-FD8C-4216-92FB-873BCFC5809D}"/>
              </a:ext>
            </a:extLst>
          </p:cNvPr>
          <p:cNvPicPr>
            <a:picLocks noChangeAspect="1"/>
          </p:cNvPicPr>
          <p:nvPr/>
        </p:nvPicPr>
        <p:blipFill>
          <a:blip r:embed="rId9"/>
          <a:stretch>
            <a:fillRect/>
          </a:stretch>
        </p:blipFill>
        <p:spPr>
          <a:xfrm>
            <a:off x="1624290" y="2810979"/>
            <a:ext cx="2886075" cy="1009650"/>
          </a:xfrm>
          <a:prstGeom prst="rect">
            <a:avLst/>
          </a:prstGeom>
        </p:spPr>
      </p:pic>
      <p:sp>
        <p:nvSpPr>
          <p:cNvPr id="25" name="矩形 24">
            <a:extLst>
              <a:ext uri="{FF2B5EF4-FFF2-40B4-BE49-F238E27FC236}">
                <a16:creationId xmlns:a16="http://schemas.microsoft.com/office/drawing/2014/main" id="{628C873A-3112-427B-8D36-C336829AB0AC}"/>
              </a:ext>
            </a:extLst>
          </p:cNvPr>
          <p:cNvSpPr/>
          <p:nvPr/>
        </p:nvSpPr>
        <p:spPr>
          <a:xfrm>
            <a:off x="459843" y="3915625"/>
            <a:ext cx="5214969" cy="738664"/>
          </a:xfrm>
          <a:prstGeom prst="rect">
            <a:avLst/>
          </a:prstGeom>
          <a:ln>
            <a:noFill/>
          </a:ln>
        </p:spPr>
        <p:txBody>
          <a:bodyPr wrap="square">
            <a:spAutoFit/>
          </a:bodyPr>
          <a:lstStyle/>
          <a:p>
            <a:pPr algn="just"/>
            <a:r>
              <a:rPr lang="en-US" altLang="zh-CN" sz="1400" err="1">
                <a:solidFill>
                  <a:srgbClr val="333333"/>
                </a:solidFill>
                <a:latin typeface="-apple-system-font"/>
              </a:rPr>
              <a:t>fasta</a:t>
            </a:r>
            <a:r>
              <a:rPr lang="zh-CN" altLang="en-US" sz="1400">
                <a:solidFill>
                  <a:srgbClr val="333333"/>
                </a:solidFill>
                <a:latin typeface="-apple-system-font"/>
              </a:rPr>
              <a:t>格式的文件通常后缀名为</a:t>
            </a:r>
            <a:r>
              <a:rPr lang="en-US" altLang="zh-CN" sz="1400">
                <a:solidFill>
                  <a:srgbClr val="333333"/>
                </a:solidFill>
                <a:latin typeface="-apple-system-font"/>
              </a:rPr>
              <a:t>.</a:t>
            </a:r>
            <a:r>
              <a:rPr lang="en-US" altLang="zh-CN" sz="1400" err="1">
                <a:solidFill>
                  <a:srgbClr val="333333"/>
                </a:solidFill>
                <a:latin typeface="-apple-system-font"/>
              </a:rPr>
              <a:t>fasta</a:t>
            </a:r>
            <a:r>
              <a:rPr lang="en-US" altLang="zh-CN" sz="1400">
                <a:solidFill>
                  <a:srgbClr val="333333"/>
                </a:solidFill>
                <a:latin typeface="-apple-system-font"/>
              </a:rPr>
              <a:t>, .</a:t>
            </a:r>
            <a:r>
              <a:rPr lang="en-US" altLang="zh-CN" sz="1400" err="1">
                <a:solidFill>
                  <a:srgbClr val="333333"/>
                </a:solidFill>
                <a:latin typeface="-apple-system-font"/>
              </a:rPr>
              <a:t>fna</a:t>
            </a:r>
            <a:r>
              <a:rPr lang="en-US" altLang="zh-CN" sz="1400">
                <a:solidFill>
                  <a:srgbClr val="333333"/>
                </a:solidFill>
                <a:latin typeface="-apple-system-font"/>
              </a:rPr>
              <a:t> </a:t>
            </a:r>
            <a:r>
              <a:rPr lang="zh-CN" altLang="en-US" sz="1400">
                <a:solidFill>
                  <a:srgbClr val="333333"/>
                </a:solidFill>
                <a:latin typeface="-apple-system-font"/>
              </a:rPr>
              <a:t>或者</a:t>
            </a:r>
            <a:r>
              <a:rPr lang="en-US" altLang="zh-CN" sz="1400">
                <a:solidFill>
                  <a:srgbClr val="333333"/>
                </a:solidFill>
                <a:latin typeface="-apple-system-font"/>
              </a:rPr>
              <a:t>.fa,</a:t>
            </a:r>
          </a:p>
          <a:p>
            <a:pPr algn="just"/>
            <a:r>
              <a:rPr lang="zh-CN" altLang="en-US" sz="1400">
                <a:solidFill>
                  <a:srgbClr val="FF0000"/>
                </a:solidFill>
                <a:latin typeface="-apple-system-font"/>
              </a:rPr>
              <a:t>后缀只是提示文件内容的格式</a:t>
            </a:r>
            <a:r>
              <a:rPr lang="zh-CN" altLang="en-US" sz="1400">
                <a:solidFill>
                  <a:srgbClr val="333333"/>
                </a:solidFill>
                <a:latin typeface="-apple-system-font"/>
              </a:rPr>
              <a:t>只要满足两行序列格式的其实都是</a:t>
            </a:r>
            <a:r>
              <a:rPr lang="en-US" altLang="zh-CN" sz="1400" err="1">
                <a:solidFill>
                  <a:srgbClr val="333333"/>
                </a:solidFill>
                <a:latin typeface="-apple-system-font"/>
              </a:rPr>
              <a:t>fasta</a:t>
            </a:r>
            <a:r>
              <a:rPr lang="zh-CN" altLang="en-US" sz="1400">
                <a:solidFill>
                  <a:srgbClr val="333333"/>
                </a:solidFill>
                <a:latin typeface="-apple-system-font"/>
              </a:rPr>
              <a:t>格式。</a:t>
            </a:r>
            <a:endParaRPr lang="zh-CN" altLang="en-US" sz="1400"/>
          </a:p>
        </p:txBody>
      </p:sp>
      <p:pic>
        <p:nvPicPr>
          <p:cNvPr id="17" name="图片 16">
            <a:extLst>
              <a:ext uri="{FF2B5EF4-FFF2-40B4-BE49-F238E27FC236}">
                <a16:creationId xmlns:a16="http://schemas.microsoft.com/office/drawing/2014/main" id="{9D953D97-2A58-492A-9A99-DEF8274BE948}"/>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8" name="图片 17">
            <a:extLst>
              <a:ext uri="{FF2B5EF4-FFF2-40B4-BE49-F238E27FC236}">
                <a16:creationId xmlns:a16="http://schemas.microsoft.com/office/drawing/2014/main" id="{C83EFC8C-8A4D-4356-9AB6-DB119A55CC5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1" name="图片 20">
            <a:extLst>
              <a:ext uri="{FF2B5EF4-FFF2-40B4-BE49-F238E27FC236}">
                <a16:creationId xmlns:a16="http://schemas.microsoft.com/office/drawing/2014/main" id="{67C44B26-DFB4-41D3-9462-03E24F757B29}"/>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3" name="图片 22">
            <a:extLst>
              <a:ext uri="{FF2B5EF4-FFF2-40B4-BE49-F238E27FC236}">
                <a16:creationId xmlns:a16="http://schemas.microsoft.com/office/drawing/2014/main" id="{95CE310C-3B08-456B-AE81-37F89F15A257}"/>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6" name="图片 25">
            <a:extLst>
              <a:ext uri="{FF2B5EF4-FFF2-40B4-BE49-F238E27FC236}">
                <a16:creationId xmlns:a16="http://schemas.microsoft.com/office/drawing/2014/main" id="{C1200122-B616-4D06-8124-26A270E38E74}"/>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2853935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36433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生物信息学常用数据库</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217437"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生信的重要基础</a:t>
            </a:r>
            <a:r>
              <a:rPr lang="en-US" altLang="zh-CN" sz="2400" b="1">
                <a:solidFill>
                  <a:srgbClr val="366092"/>
                </a:solidFill>
                <a:latin typeface="微软雅黑" panose="020B0503020204020204" pitchFamily="34" charset="-122"/>
                <a:ea typeface="微软雅黑" panose="020B0503020204020204" pitchFamily="34" charset="-122"/>
              </a:rPr>
              <a:t>--</a:t>
            </a:r>
            <a:r>
              <a:rPr lang="zh-CN" altLang="en-US" sz="2400" b="1">
                <a:solidFill>
                  <a:srgbClr val="366092"/>
                </a:solidFill>
                <a:latin typeface="微软雅黑" panose="020B0503020204020204" pitchFamily="34" charset="-122"/>
                <a:ea typeface="微软雅黑" panose="020B0503020204020204" pitchFamily="34" charset="-122"/>
              </a:rPr>
              <a:t>序列联配</a:t>
            </a:r>
            <a:endParaRPr lang="en-US" altLang="zh-CN" sz="2400" b="1">
              <a:solidFill>
                <a:srgbClr val="366092"/>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4514B2F-EB82-4679-9A13-B2EEAF9AE076}"/>
              </a:ext>
            </a:extLst>
          </p:cNvPr>
          <p:cNvSpPr/>
          <p:nvPr/>
        </p:nvSpPr>
        <p:spPr>
          <a:xfrm>
            <a:off x="0" y="1361275"/>
            <a:ext cx="2488438" cy="369332"/>
          </a:xfrm>
          <a:prstGeom prst="rect">
            <a:avLst/>
          </a:prstGeom>
        </p:spPr>
        <p:txBody>
          <a:bodyPr wrap="none">
            <a:spAutoFit/>
          </a:bodyPr>
          <a:lstStyle/>
          <a:p>
            <a:pPr marL="285750" indent="-285750">
              <a:buFont typeface="Wingdings" panose="05000000000000000000" pitchFamily="2" charset="2"/>
              <a:buChar char="Ø"/>
            </a:pPr>
            <a:r>
              <a:rPr lang="en-US" altLang="zh-CN" b="1">
                <a:latin typeface="Lato"/>
              </a:rPr>
              <a:t>BLAST+</a:t>
            </a:r>
            <a:r>
              <a:rPr lang="zh-CN" altLang="en-US" b="1">
                <a:latin typeface="Lato"/>
              </a:rPr>
              <a:t>工具本地化</a:t>
            </a:r>
            <a:endParaRPr lang="en-US" altLang="zh-CN" b="1">
              <a:latin typeface="Lato"/>
            </a:endParaRPr>
          </a:p>
        </p:txBody>
      </p:sp>
      <p:pic>
        <p:nvPicPr>
          <p:cNvPr id="8" name="图片 7">
            <a:extLst>
              <a:ext uri="{FF2B5EF4-FFF2-40B4-BE49-F238E27FC236}">
                <a16:creationId xmlns:a16="http://schemas.microsoft.com/office/drawing/2014/main" id="{D8096603-46F4-4EA7-9901-45CDC42DF6C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grpSp>
        <p:nvGrpSpPr>
          <p:cNvPr id="14" name="组合 13">
            <a:extLst>
              <a:ext uri="{FF2B5EF4-FFF2-40B4-BE49-F238E27FC236}">
                <a16:creationId xmlns:a16="http://schemas.microsoft.com/office/drawing/2014/main" id="{8686E1E6-E38F-463A-B19E-9017516CE88F}"/>
              </a:ext>
            </a:extLst>
          </p:cNvPr>
          <p:cNvGrpSpPr/>
          <p:nvPr/>
        </p:nvGrpSpPr>
        <p:grpSpPr>
          <a:xfrm>
            <a:off x="6979519" y="992600"/>
            <a:ext cx="4891525" cy="5436781"/>
            <a:chOff x="6634286" y="955277"/>
            <a:chExt cx="4891525" cy="5436781"/>
          </a:xfrm>
        </p:grpSpPr>
        <p:grpSp>
          <p:nvGrpSpPr>
            <p:cNvPr id="10" name="组合 9">
              <a:extLst>
                <a:ext uri="{FF2B5EF4-FFF2-40B4-BE49-F238E27FC236}">
                  <a16:creationId xmlns:a16="http://schemas.microsoft.com/office/drawing/2014/main" id="{BC7E3B01-5E53-4F29-BF78-DD6C89891D0C}"/>
                </a:ext>
              </a:extLst>
            </p:cNvPr>
            <p:cNvGrpSpPr/>
            <p:nvPr/>
          </p:nvGrpSpPr>
          <p:grpSpPr>
            <a:xfrm>
              <a:off x="6634286" y="955277"/>
              <a:ext cx="4683747" cy="2211880"/>
              <a:chOff x="1207544" y="2456562"/>
              <a:chExt cx="5632736" cy="2660036"/>
            </a:xfrm>
          </p:grpSpPr>
          <p:pic>
            <p:nvPicPr>
              <p:cNvPr id="3" name="图片 2">
                <a:extLst>
                  <a:ext uri="{FF2B5EF4-FFF2-40B4-BE49-F238E27FC236}">
                    <a16:creationId xmlns:a16="http://schemas.microsoft.com/office/drawing/2014/main" id="{53426668-3CDA-4942-B16E-85180071F66F}"/>
                  </a:ext>
                </a:extLst>
              </p:cNvPr>
              <p:cNvPicPr>
                <a:picLocks noChangeAspect="1"/>
              </p:cNvPicPr>
              <p:nvPr/>
            </p:nvPicPr>
            <p:blipFill>
              <a:blip r:embed="rId4"/>
              <a:stretch>
                <a:fillRect/>
              </a:stretch>
            </p:blipFill>
            <p:spPr>
              <a:xfrm>
                <a:off x="1739204" y="2456562"/>
                <a:ext cx="4569416" cy="2104832"/>
              </a:xfrm>
              <a:prstGeom prst="rect">
                <a:avLst/>
              </a:prstGeom>
              <a:ln>
                <a:solidFill>
                  <a:schemeClr val="tx1"/>
                </a:solidFill>
              </a:ln>
            </p:spPr>
          </p:pic>
          <p:sp>
            <p:nvSpPr>
              <p:cNvPr id="4" name="矩形 3">
                <a:extLst>
                  <a:ext uri="{FF2B5EF4-FFF2-40B4-BE49-F238E27FC236}">
                    <a16:creationId xmlns:a16="http://schemas.microsoft.com/office/drawing/2014/main" id="{B2797B4E-C15D-436F-8A97-2C89EB93DA3A}"/>
                  </a:ext>
                </a:extLst>
              </p:cNvPr>
              <p:cNvSpPr/>
              <p:nvPr/>
            </p:nvSpPr>
            <p:spPr>
              <a:xfrm>
                <a:off x="1207544" y="4561394"/>
                <a:ext cx="5632736" cy="555204"/>
              </a:xfrm>
              <a:prstGeom prst="rect">
                <a:avLst/>
              </a:prstGeom>
            </p:spPr>
            <p:txBody>
              <a:bodyPr wrap="square">
                <a:spAutoFit/>
              </a:bodyPr>
              <a:lstStyle/>
              <a:p>
                <a:pPr algn="ctr"/>
                <a:r>
                  <a:rPr lang="en-US" altLang="zh-CN" sz="1200"/>
                  <a:t>Blast+ </a:t>
                </a:r>
                <a:r>
                  <a:rPr lang="zh-CN" altLang="en-US" sz="1200"/>
                  <a:t>最新版下载</a:t>
                </a:r>
                <a:endParaRPr lang="en-US" altLang="zh-CN" sz="1200"/>
              </a:p>
              <a:p>
                <a:pPr algn="ctr"/>
                <a:r>
                  <a:rPr lang="zh-CN" altLang="en-US" sz="1200">
                    <a:hlinkClick r:id="rId5"/>
                  </a:rPr>
                  <a:t>ftp://ftp.ncbi.nlm.nih.gov/blast/executables/blast+/LATEST/</a:t>
                </a:r>
                <a:r>
                  <a:rPr lang="zh-CN" altLang="en-US" sz="1200"/>
                  <a:t> </a:t>
                </a:r>
              </a:p>
            </p:txBody>
          </p:sp>
        </p:grpSp>
        <p:grpSp>
          <p:nvGrpSpPr>
            <p:cNvPr id="12" name="组合 11">
              <a:extLst>
                <a:ext uri="{FF2B5EF4-FFF2-40B4-BE49-F238E27FC236}">
                  <a16:creationId xmlns:a16="http://schemas.microsoft.com/office/drawing/2014/main" id="{60D35ADE-CFB3-49A8-A5AE-B864E87B7EA0}"/>
                </a:ext>
              </a:extLst>
            </p:cNvPr>
            <p:cNvGrpSpPr/>
            <p:nvPr/>
          </p:nvGrpSpPr>
          <p:grpSpPr>
            <a:xfrm>
              <a:off x="6744129" y="3690844"/>
              <a:ext cx="4781682" cy="2701214"/>
              <a:chOff x="6368400" y="1059061"/>
              <a:chExt cx="5617314" cy="3173270"/>
            </a:xfrm>
          </p:grpSpPr>
          <p:sp>
            <p:nvSpPr>
              <p:cNvPr id="11" name="矩形 10">
                <a:extLst>
                  <a:ext uri="{FF2B5EF4-FFF2-40B4-BE49-F238E27FC236}">
                    <a16:creationId xmlns:a16="http://schemas.microsoft.com/office/drawing/2014/main" id="{D3388A67-CAD8-4DA7-971F-75F103FCC6E8}"/>
                  </a:ext>
                </a:extLst>
              </p:cNvPr>
              <p:cNvSpPr/>
              <p:nvPr/>
            </p:nvSpPr>
            <p:spPr>
              <a:xfrm>
                <a:off x="6368400" y="3689987"/>
                <a:ext cx="5617314" cy="542344"/>
              </a:xfrm>
              <a:prstGeom prst="rect">
                <a:avLst/>
              </a:prstGeom>
            </p:spPr>
            <p:txBody>
              <a:bodyPr wrap="square">
                <a:spAutoFit/>
              </a:bodyPr>
              <a:lstStyle/>
              <a:p>
                <a:pPr algn="ctr"/>
                <a:r>
                  <a:rPr lang="en-US" altLang="zh-CN" sz="1200"/>
                  <a:t>Blast+ </a:t>
                </a:r>
                <a:r>
                  <a:rPr lang="zh-CN" altLang="en-US" sz="1200"/>
                  <a:t>数据库下载（</a:t>
                </a:r>
                <a:r>
                  <a:rPr lang="zh-CN" altLang="en-US" sz="1200" b="1">
                    <a:solidFill>
                      <a:srgbClr val="FF0000"/>
                    </a:solidFill>
                  </a:rPr>
                  <a:t>文件巨大谨慎下载</a:t>
                </a:r>
                <a:r>
                  <a:rPr lang="en-US" altLang="zh-CN" sz="1200" b="1">
                    <a:solidFill>
                      <a:srgbClr val="FF0000"/>
                    </a:solidFill>
                  </a:rPr>
                  <a:t>nrnt</a:t>
                </a:r>
                <a:r>
                  <a:rPr lang="zh-CN" altLang="en-US" sz="1200" b="1">
                    <a:solidFill>
                      <a:srgbClr val="FF0000"/>
                    </a:solidFill>
                  </a:rPr>
                  <a:t>数据库在</a:t>
                </a:r>
                <a:r>
                  <a:rPr lang="en-US" altLang="zh-CN" sz="1200" b="1">
                    <a:solidFill>
                      <a:srgbClr val="FF0000"/>
                    </a:solidFill>
                  </a:rPr>
                  <a:t>250G</a:t>
                </a:r>
                <a:r>
                  <a:rPr lang="zh-CN" altLang="en-US" sz="1200" b="1">
                    <a:solidFill>
                      <a:srgbClr val="FF0000"/>
                    </a:solidFill>
                  </a:rPr>
                  <a:t>左右</a:t>
                </a:r>
                <a:r>
                  <a:rPr lang="zh-CN" altLang="en-US" sz="1200"/>
                  <a:t>）</a:t>
                </a:r>
                <a:endParaRPr lang="en-US" altLang="zh-CN" sz="1200"/>
              </a:p>
              <a:p>
                <a:pPr algn="ctr"/>
                <a:r>
                  <a:rPr lang="en-US" altLang="zh-CN" sz="1200">
                    <a:hlinkClick r:id="rId6"/>
                  </a:rPr>
                  <a:t>ftp://ftp.ncbi.nlm.nih.gov/blast/db/</a:t>
                </a:r>
                <a:r>
                  <a:rPr lang="en-US" altLang="zh-CN" sz="1200"/>
                  <a:t> </a:t>
                </a:r>
              </a:p>
            </p:txBody>
          </p:sp>
          <p:pic>
            <p:nvPicPr>
              <p:cNvPr id="9" name="图片 8">
                <a:extLst>
                  <a:ext uri="{FF2B5EF4-FFF2-40B4-BE49-F238E27FC236}">
                    <a16:creationId xmlns:a16="http://schemas.microsoft.com/office/drawing/2014/main" id="{6ECCB419-BCC8-4DDF-BECB-E795FFE79DBF}"/>
                  </a:ext>
                </a:extLst>
              </p:cNvPr>
              <p:cNvPicPr>
                <a:picLocks noChangeAspect="1"/>
              </p:cNvPicPr>
              <p:nvPr/>
            </p:nvPicPr>
            <p:blipFill>
              <a:blip r:embed="rId7"/>
              <a:stretch>
                <a:fillRect/>
              </a:stretch>
            </p:blipFill>
            <p:spPr>
              <a:xfrm>
                <a:off x="7655468" y="1059061"/>
                <a:ext cx="3043178" cy="2630926"/>
              </a:xfrm>
              <a:prstGeom prst="rect">
                <a:avLst/>
              </a:prstGeom>
              <a:ln>
                <a:solidFill>
                  <a:schemeClr val="tx1"/>
                </a:solidFill>
              </a:ln>
            </p:spPr>
          </p:pic>
        </p:grpSp>
      </p:grpSp>
      <p:sp>
        <p:nvSpPr>
          <p:cNvPr id="13" name="Rectangle 1">
            <a:extLst>
              <a:ext uri="{FF2B5EF4-FFF2-40B4-BE49-F238E27FC236}">
                <a16:creationId xmlns:a16="http://schemas.microsoft.com/office/drawing/2014/main" id="{93159E16-0DA0-431A-9166-D48DF5115256}"/>
              </a:ext>
            </a:extLst>
          </p:cNvPr>
          <p:cNvSpPr>
            <a:spLocks noChangeArrowheads="1"/>
          </p:cNvSpPr>
          <p:nvPr/>
        </p:nvSpPr>
        <p:spPr bwMode="auto">
          <a:xfrm>
            <a:off x="191666" y="2188127"/>
            <a:ext cx="6897696" cy="330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rPr>
              <a:t>BLAST+的一般用法如下：</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rPr>
              <a:t>格式化数据库</a:t>
            </a:r>
            <a:endParaRPr kumimoji="0" lang="zh-CN" altLang="zh-CN"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Unicode MS"/>
              </a:rPr>
              <a:t>	</a:t>
            </a:r>
            <a:r>
              <a:rPr kumimoji="0" lang="zh-CN" altLang="zh-CN" sz="1200" b="0" i="0" u="none" strike="noStrike" cap="none" normalizeH="0" baseline="0">
                <a:ln>
                  <a:noFill/>
                </a:ln>
                <a:solidFill>
                  <a:schemeClr val="tx1"/>
                </a:solidFill>
                <a:effectLst/>
                <a:latin typeface="Arial Unicode MS"/>
              </a:rPr>
              <a:t>makeblastdb -in db.fasta -dbtype prot -out dbname</a:t>
            </a:r>
            <a:endParaRPr kumimoji="0" lang="zh-CN" altLang="zh-CN"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1" u="none" strike="noStrike" cap="none" normalizeH="0" baseline="0">
                <a:ln>
                  <a:noFill/>
                </a:ln>
                <a:solidFill>
                  <a:schemeClr val="tx1"/>
                </a:solidFill>
                <a:effectLst/>
                <a:latin typeface="Arial" panose="020B0604020202020204" pitchFamily="34" charset="0"/>
              </a:rPr>
              <a:t>参数说明:</a:t>
            </a:r>
            <a:endParaRPr kumimoji="0" lang="zh-CN" altLang="zh-CN"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rPr>
              <a:t>	</a:t>
            </a:r>
            <a:r>
              <a:rPr kumimoji="0" lang="zh-CN" altLang="zh-CN" sz="1400" b="0" i="0" u="none" strike="noStrike" cap="none" normalizeH="0" baseline="0">
                <a:ln>
                  <a:noFill/>
                </a:ln>
                <a:solidFill>
                  <a:schemeClr val="tx1"/>
                </a:solidFill>
                <a:effectLst/>
                <a:latin typeface="Arial" panose="020B0604020202020204" pitchFamily="34" charset="0"/>
              </a:rPr>
              <a:t>-in：待格式化的序列文件</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rPr>
              <a:t>	</a:t>
            </a:r>
            <a:r>
              <a:rPr kumimoji="0" lang="zh-CN" altLang="zh-CN" sz="1400" b="0" i="0" u="none" strike="noStrike" cap="none" normalizeH="0" baseline="0">
                <a:ln>
                  <a:noFill/>
                </a:ln>
                <a:solidFill>
                  <a:schemeClr val="tx1"/>
                </a:solidFill>
                <a:effectLst/>
                <a:latin typeface="Arial" panose="020B0604020202020204" pitchFamily="34" charset="0"/>
              </a:rPr>
              <a:t>-dbtype：数据库类型，prot或nucl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rPr>
              <a:t>	</a:t>
            </a:r>
            <a:r>
              <a:rPr kumimoji="0" lang="zh-CN" altLang="zh-CN" sz="1400" b="0" i="0" u="none" strike="noStrike" cap="none" normalizeH="0" baseline="0">
                <a:ln>
                  <a:noFill/>
                </a:ln>
                <a:solidFill>
                  <a:schemeClr val="tx1"/>
                </a:solidFill>
                <a:effectLst/>
                <a:latin typeface="Arial" panose="020B0604020202020204" pitchFamily="34" charset="0"/>
              </a:rPr>
              <a:t>-out：数据库名</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Arial" panose="020B0604020202020204" pitchFamily="34" charset="0"/>
              </a:rPr>
              <a:t>蛋白序列比对蛋白数据库（blastp）</a:t>
            </a:r>
            <a:endParaRPr kumimoji="0" lang="zh-CN" altLang="zh-CN"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chemeClr val="tx1"/>
                </a:solidFill>
                <a:effectLst/>
                <a:latin typeface="Arial Unicode MS"/>
              </a:rPr>
              <a:t>	</a:t>
            </a:r>
            <a:r>
              <a:rPr kumimoji="0" lang="zh-CN" altLang="zh-CN" sz="1100" b="0" i="0" u="none" strike="noStrike" cap="none" normalizeH="0" baseline="0">
                <a:ln>
                  <a:noFill/>
                </a:ln>
                <a:solidFill>
                  <a:schemeClr val="tx1"/>
                </a:solidFill>
                <a:effectLst/>
                <a:latin typeface="Arial Unicode MS"/>
              </a:rPr>
              <a:t>blastp -query seq.fasta -out seq.blast -db dbname -outfmt 6 -evalue 1e-5 -num_threads 4 </a:t>
            </a:r>
            <a:endParaRPr kumimoji="0" lang="zh-CN" altLang="zh-CN"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1" u="none" strike="noStrike" cap="none" normalizeH="0" baseline="0">
                <a:ln>
                  <a:noFill/>
                </a:ln>
                <a:solidFill>
                  <a:schemeClr val="tx1"/>
                </a:solidFill>
                <a:effectLst/>
                <a:latin typeface="Arial" panose="020B0604020202020204" pitchFamily="34" charset="0"/>
              </a:rPr>
              <a:t>参数说明:</a:t>
            </a:r>
            <a:endParaRPr kumimoji="0" lang="zh-CN" altLang="zh-CN"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-query： 输入文件路径及文件名</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-out：输出文件路径及文件名</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-db：格式化了的数据库路径及数据库名</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-outfmt：输出文件格式，总共有12种格式，6是tabular格式对应之前BLAST的</a:t>
            </a:r>
            <a:r>
              <a:rPr kumimoji="0" lang="zh-CN" altLang="zh-CN" sz="1200" b="0" i="0" u="none" strike="noStrike" cap="none" normalizeH="0" baseline="0">
                <a:ln>
                  <a:noFill/>
                </a:ln>
                <a:solidFill>
                  <a:schemeClr val="tx1"/>
                </a:solidFill>
                <a:effectLst/>
                <a:latin typeface="Arial" panose="020B0604020202020204" pitchFamily="34" charset="0"/>
                <a:hlinkClick r:id="rId8"/>
              </a:rPr>
              <a:t>m8格式</a:t>
            </a:r>
            <a:endParaRPr kumimoji="0" lang="zh-CN" altLang="zh-CN"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-evalue：设置输出结果的e-value值</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chemeClr val="tx1"/>
                </a:solidFill>
                <a:effectLst/>
                <a:latin typeface="Arial" panose="020B0604020202020204" pitchFamily="34" charset="0"/>
              </a:rPr>
              <a:t>-num_threads：线程数</a:t>
            </a:r>
          </a:p>
        </p:txBody>
      </p:sp>
    </p:spTree>
    <p:extLst>
      <p:ext uri="{BB962C8B-B14F-4D97-AF65-F5344CB8AC3E}">
        <p14:creationId xmlns:p14="http://schemas.microsoft.com/office/powerpoint/2010/main" val="3073406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7638619"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生物信息分析入门基础知识</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6198023E-6DAF-41E7-8DE5-47FA05C81117}"/>
              </a:ext>
            </a:extLst>
          </p:cNvPr>
          <p:cNvSpPr/>
          <p:nvPr/>
        </p:nvSpPr>
        <p:spPr>
          <a:xfrm>
            <a:off x="1795785" y="3044279"/>
            <a:ext cx="8600431" cy="769441"/>
          </a:xfrm>
          <a:prstGeom prst="rect">
            <a:avLst/>
          </a:prstGeom>
        </p:spPr>
        <p:txBody>
          <a:bodyPr wrap="none">
            <a:spAutoFit/>
          </a:bodyPr>
          <a:lstStyle/>
          <a:p>
            <a:r>
              <a:rPr lang="en-US" altLang="zh-CN" sz="4400" b="1">
                <a:cs typeface="+mn-ea"/>
                <a:sym typeface="+mn-lt"/>
              </a:rPr>
              <a:t>4 </a:t>
            </a:r>
            <a:r>
              <a:rPr lang="zh-CN" altLang="en-US" sz="4400" b="1">
                <a:cs typeface="+mn-ea"/>
                <a:sym typeface="+mn-lt"/>
              </a:rPr>
              <a:t>微生物基因组学，比较基因组学</a:t>
            </a:r>
          </a:p>
        </p:txBody>
      </p:sp>
      <p:sp>
        <p:nvSpPr>
          <p:cNvPr id="7" name="矩形 6">
            <a:hlinkClick r:id="rId3" action="ppaction://hlinksldjump"/>
            <a:extLst>
              <a:ext uri="{FF2B5EF4-FFF2-40B4-BE49-F238E27FC236}">
                <a16:creationId xmlns:a16="http://schemas.microsoft.com/office/drawing/2014/main" id="{90249756-50D8-4ADA-BF9D-E03F5689CEE5}"/>
              </a:ext>
            </a:extLst>
          </p:cNvPr>
          <p:cNvSpPr/>
          <p:nvPr/>
        </p:nvSpPr>
        <p:spPr>
          <a:xfrm>
            <a:off x="11084004" y="6416132"/>
            <a:ext cx="1107996" cy="369332"/>
          </a:xfrm>
          <a:prstGeom prst="rect">
            <a:avLst/>
          </a:prstGeom>
        </p:spPr>
        <p:txBody>
          <a:bodyPr wrap="none">
            <a:spAutoFit/>
          </a:bodyPr>
          <a:lstStyle/>
          <a:p>
            <a:r>
              <a:rPr lang="zh-CN" altLang="en-US" b="1">
                <a:solidFill>
                  <a:schemeClr val="tx2"/>
                </a:solidFill>
                <a:cs typeface="+mn-ea"/>
                <a:sym typeface="+mn-lt"/>
              </a:rPr>
              <a:t>返回目录</a:t>
            </a:r>
          </a:p>
        </p:txBody>
      </p:sp>
      <p:pic>
        <p:nvPicPr>
          <p:cNvPr id="8" name="图片 7">
            <a:extLst>
              <a:ext uri="{FF2B5EF4-FFF2-40B4-BE49-F238E27FC236}">
                <a16:creationId xmlns:a16="http://schemas.microsoft.com/office/drawing/2014/main" id="{ACCB9F38-F704-4ACA-A9E2-FF91646FA55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3550089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4247484"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4B2CA789-FE6A-497F-BCEE-D35CBB90E792}"/>
              </a:ext>
            </a:extLst>
          </p:cNvPr>
          <p:cNvSpPr/>
          <p:nvPr/>
        </p:nvSpPr>
        <p:spPr>
          <a:xfrm>
            <a:off x="4059490" y="2382788"/>
            <a:ext cx="4073019" cy="2215991"/>
          </a:xfrm>
          <a:prstGeom prst="rect">
            <a:avLst/>
          </a:prstGeom>
        </p:spPr>
        <p:txBody>
          <a:bodyPr wrap="square">
            <a:spAutoFit/>
          </a:bodyPr>
          <a:lstStyle/>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微生物基因组学</a:t>
            </a:r>
            <a:endParaRPr lang="en-US" altLang="zh-CN" sz="2400" b="1">
              <a:solidFill>
                <a:srgbClr val="366092"/>
              </a:solidFill>
              <a:latin typeface="微软雅黑" panose="020B0503020204020204" pitchFamily="34" charset="-122"/>
              <a:ea typeface="微软雅黑" panose="020B0503020204020204" pitchFamily="34" charset="-122"/>
            </a:endParaRPr>
          </a:p>
          <a:p>
            <a:pPr algn="just"/>
            <a:r>
              <a:rPr lang="en-US" altLang="zh-CN" sz="2400">
                <a:solidFill>
                  <a:srgbClr val="333333"/>
                </a:solidFill>
                <a:latin typeface="微软雅黑" panose="020B0503020204020204" pitchFamily="34" charset="-122"/>
                <a:ea typeface="微软雅黑" panose="020B0503020204020204" pitchFamily="34" charset="-122"/>
              </a:rPr>
              <a:t>	</a:t>
            </a:r>
            <a:r>
              <a:rPr lang="zh-CN" altLang="en-US"/>
              <a:t>微生物基因组学研究内容</a:t>
            </a:r>
            <a:endParaRPr lang="en-US" altLang="zh-CN"/>
          </a:p>
          <a:p>
            <a:pPr algn="just"/>
            <a:endParaRPr lang="en-US" altLang="zh-CN" sz="240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b="1">
                <a:solidFill>
                  <a:srgbClr val="366092"/>
                </a:solidFill>
                <a:latin typeface="微软雅黑" panose="020B0503020204020204" pitchFamily="34" charset="-122"/>
                <a:ea typeface="微软雅黑" panose="020B0503020204020204" pitchFamily="34" charset="-122"/>
              </a:rPr>
              <a:t>比较基因组学</a:t>
            </a:r>
            <a:endParaRPr lang="en-US" altLang="zh-CN" sz="2400" b="1">
              <a:solidFill>
                <a:srgbClr val="366092"/>
              </a:solidFill>
              <a:latin typeface="微软雅黑" panose="020B0503020204020204" pitchFamily="34" charset="-122"/>
              <a:ea typeface="微软雅黑" panose="020B0503020204020204" pitchFamily="34" charset="-122"/>
            </a:endParaRPr>
          </a:p>
          <a:p>
            <a:pPr algn="just"/>
            <a:r>
              <a:rPr lang="zh-CN" altLang="en-US"/>
              <a:t>	种间比较基因组学研究</a:t>
            </a:r>
            <a:endParaRPr lang="en-US" altLang="zh-CN" sz="2400" b="1">
              <a:solidFill>
                <a:srgbClr val="366092"/>
              </a:solidFill>
              <a:latin typeface="微软雅黑" panose="020B0503020204020204" pitchFamily="34" charset="-122"/>
              <a:ea typeface="微软雅黑" panose="020B0503020204020204" pitchFamily="34" charset="-122"/>
            </a:endParaRPr>
          </a:p>
          <a:p>
            <a:pPr algn="just"/>
            <a:r>
              <a:rPr lang="en-US" altLang="zh-CN" sz="2400" b="1">
                <a:solidFill>
                  <a:srgbClr val="366092"/>
                </a:solidFill>
                <a:latin typeface="微软雅黑" panose="020B0503020204020204" pitchFamily="34" charset="-122"/>
                <a:ea typeface="微软雅黑" panose="020B0503020204020204" pitchFamily="34" charset="-122"/>
              </a:rPr>
              <a:t>	</a:t>
            </a:r>
            <a:r>
              <a:rPr lang="zh-CN" altLang="en-US"/>
              <a:t>种内比较基因组学研究</a:t>
            </a:r>
            <a:endParaRPr lang="en-US" altLang="zh-CN"/>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098176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4144847"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微生物基因组学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E9F86CF1-AB86-4626-95FC-51D66A23D603}"/>
              </a:ext>
            </a:extLst>
          </p:cNvPr>
          <p:cNvSpPr/>
          <p:nvPr/>
        </p:nvSpPr>
        <p:spPr>
          <a:xfrm>
            <a:off x="0" y="1361275"/>
            <a:ext cx="2954655" cy="369332"/>
          </a:xfrm>
          <a:prstGeom prst="rect">
            <a:avLst/>
          </a:prstGeom>
        </p:spPr>
        <p:txBody>
          <a:bodyPr wrap="none">
            <a:spAutoFit/>
          </a:bodyPr>
          <a:lstStyle/>
          <a:p>
            <a:pPr algn="just"/>
            <a:r>
              <a:rPr lang="zh-CN" altLang="en-US"/>
              <a:t>微生物基因组学及研究内容</a:t>
            </a:r>
            <a:endParaRPr lang="en-US" altLang="zh-CN"/>
          </a:p>
        </p:txBody>
      </p:sp>
      <p:sp>
        <p:nvSpPr>
          <p:cNvPr id="6" name="矩形 5">
            <a:extLst>
              <a:ext uri="{FF2B5EF4-FFF2-40B4-BE49-F238E27FC236}">
                <a16:creationId xmlns:a16="http://schemas.microsoft.com/office/drawing/2014/main" id="{E9CD4920-6E01-4EE2-AF24-CE4AACE25220}"/>
              </a:ext>
            </a:extLst>
          </p:cNvPr>
          <p:cNvSpPr/>
          <p:nvPr/>
        </p:nvSpPr>
        <p:spPr>
          <a:xfrm>
            <a:off x="1070343" y="2105789"/>
            <a:ext cx="10721163" cy="3416320"/>
          </a:xfrm>
          <a:prstGeom prst="rect">
            <a:avLst/>
          </a:prstGeom>
        </p:spPr>
        <p:txBody>
          <a:bodyPr wrap="square">
            <a:spAutoFit/>
          </a:bodyPr>
          <a:lstStyle/>
          <a:p>
            <a:pPr marL="285750" indent="-285750">
              <a:buFont typeface="Wingdings" panose="05000000000000000000" pitchFamily="2" charset="2"/>
              <a:buChar char="Ø"/>
            </a:pPr>
            <a:r>
              <a:rPr lang="zh-CN" altLang="en-US" b="1"/>
              <a:t>微生物基因组学</a:t>
            </a:r>
            <a:r>
              <a:rPr lang="en-US" altLang="zh-CN"/>
              <a:t>(Microbial genomics) </a:t>
            </a:r>
            <a:r>
              <a:rPr lang="zh-CN" altLang="en-US"/>
              <a:t>是研究基因组组成、进化和生物如何利用基因的一门学科包括两方面内容：</a:t>
            </a:r>
            <a:endParaRPr lang="en-US" altLang="zh-CN"/>
          </a:p>
          <a:p>
            <a:r>
              <a:rPr lang="en-US" altLang="zh-CN"/>
              <a:t>	</a:t>
            </a:r>
            <a:r>
              <a:rPr lang="zh-CN" altLang="en-US"/>
              <a:t>第一方面是</a:t>
            </a:r>
            <a:r>
              <a:rPr lang="zh-CN" altLang="en-US">
                <a:solidFill>
                  <a:srgbClr val="FF0000"/>
                </a:solidFill>
              </a:rPr>
              <a:t>结构基因组学</a:t>
            </a:r>
            <a:r>
              <a:rPr lang="zh-CN" altLang="en-US"/>
              <a:t>，研究生物基因组的组成、进化和选择压力；</a:t>
            </a:r>
            <a:endParaRPr lang="en-US" altLang="zh-CN"/>
          </a:p>
          <a:p>
            <a:r>
              <a:rPr lang="en-US" altLang="zh-CN"/>
              <a:t>	</a:t>
            </a:r>
            <a:r>
              <a:rPr lang="zh-CN" altLang="en-US"/>
              <a:t>第二方面是</a:t>
            </a:r>
            <a:r>
              <a:rPr lang="zh-CN" altLang="en-US">
                <a:solidFill>
                  <a:srgbClr val="FF0000"/>
                </a:solidFill>
              </a:rPr>
              <a:t>功能基因组学</a:t>
            </a:r>
            <a:r>
              <a:rPr lang="zh-CN" altLang="en-US"/>
              <a:t>，研究基因功能发现、基因表达分析和突变检测。</a:t>
            </a:r>
            <a:endParaRPr lang="en-US" altLang="zh-CN"/>
          </a:p>
          <a:p>
            <a:endParaRPr lang="en-US" altLang="zh-CN"/>
          </a:p>
          <a:p>
            <a:pPr marL="342900" indent="-342900">
              <a:buFont typeface="Wingdings" panose="05000000000000000000" pitchFamily="2" charset="2"/>
              <a:buChar char="Ø"/>
            </a:pPr>
            <a:r>
              <a:rPr lang="zh-CN" altLang="en-US" b="1"/>
              <a:t>高通量测序技术</a:t>
            </a:r>
            <a:r>
              <a:rPr lang="zh-CN" altLang="en-US"/>
              <a:t>为微生物基因组学提供了新的研究方向和丰富的研究材料。基因组测序技术主要应用两种：</a:t>
            </a:r>
            <a:endParaRPr lang="en-US" altLang="zh-CN"/>
          </a:p>
          <a:p>
            <a:r>
              <a:rPr lang="en-US" altLang="zh-CN"/>
              <a:t>	</a:t>
            </a:r>
            <a:r>
              <a:rPr lang="zh-CN" altLang="en-US"/>
              <a:t>第二代测序技术（</a:t>
            </a:r>
            <a:r>
              <a:rPr lang="en-US" altLang="zh-CN"/>
              <a:t>Next-Generation Sequencing</a:t>
            </a:r>
            <a:r>
              <a:rPr lang="zh-CN" altLang="en-US"/>
              <a:t>，</a:t>
            </a:r>
            <a:r>
              <a:rPr lang="en-US" altLang="zh-CN" b="1"/>
              <a:t>NGS </a:t>
            </a:r>
            <a:r>
              <a:rPr lang="zh-CN" altLang="en-US"/>
              <a:t>），高通量，高精度，短</a:t>
            </a:r>
            <a:r>
              <a:rPr lang="en-US" altLang="zh-CN"/>
              <a:t>reads</a:t>
            </a:r>
            <a:r>
              <a:rPr lang="zh-CN" altLang="en-US"/>
              <a:t>；</a:t>
            </a:r>
            <a:endParaRPr lang="en-US" altLang="zh-CN"/>
          </a:p>
          <a:p>
            <a:r>
              <a:rPr lang="en-US" altLang="zh-CN"/>
              <a:t>		</a:t>
            </a:r>
            <a:r>
              <a:rPr lang="en-US" altLang="zh-CN">
                <a:solidFill>
                  <a:srgbClr val="FF0000"/>
                </a:solidFill>
              </a:rPr>
              <a:t>Illumina</a:t>
            </a:r>
            <a:r>
              <a:rPr lang="zh-CN" altLang="en-US">
                <a:solidFill>
                  <a:srgbClr val="FF0000"/>
                </a:solidFill>
              </a:rPr>
              <a:t>测序平台为代表</a:t>
            </a:r>
            <a:endParaRPr lang="en-US" altLang="zh-CN">
              <a:solidFill>
                <a:srgbClr val="FF0000"/>
              </a:solidFill>
            </a:endParaRPr>
          </a:p>
          <a:p>
            <a:r>
              <a:rPr lang="en-US" altLang="zh-CN"/>
              <a:t>	</a:t>
            </a:r>
            <a:r>
              <a:rPr lang="zh-CN" altLang="en-US"/>
              <a:t>第三代测序技术，高通量，长读长。</a:t>
            </a:r>
            <a:r>
              <a:rPr lang="en-US" altLang="zh-CN">
                <a:solidFill>
                  <a:srgbClr val="FF0000"/>
                </a:solidFill>
              </a:rPr>
              <a:t>Naropore</a:t>
            </a:r>
            <a:r>
              <a:rPr lang="zh-CN" altLang="en-US">
                <a:solidFill>
                  <a:srgbClr val="FF0000"/>
                </a:solidFill>
              </a:rPr>
              <a:t>的单纳米孔测序，和</a:t>
            </a:r>
            <a:r>
              <a:rPr lang="en-US" altLang="zh-CN">
                <a:solidFill>
                  <a:srgbClr val="FF0000"/>
                </a:solidFill>
              </a:rPr>
              <a:t>PacBio</a:t>
            </a:r>
            <a:r>
              <a:rPr lang="zh-CN" altLang="en-US">
                <a:solidFill>
                  <a:srgbClr val="FF0000"/>
                </a:solidFill>
              </a:rPr>
              <a:t>的单分子实时测序</a:t>
            </a:r>
            <a:endParaRPr lang="en-US" altLang="zh-CN">
              <a:solidFill>
                <a:srgbClr val="FF0000"/>
              </a:solidFill>
            </a:endParaRPr>
          </a:p>
          <a:p>
            <a:endParaRPr lang="en-US" altLang="zh-CN">
              <a:solidFill>
                <a:srgbClr val="FF0000"/>
              </a:solidFill>
            </a:endParaRPr>
          </a:p>
          <a:p>
            <a:pPr marL="285750" indent="-285750">
              <a:buFont typeface="Wingdings" panose="05000000000000000000" pitchFamily="2" charset="2"/>
              <a:buChar char="Ø"/>
            </a:pPr>
            <a:r>
              <a:rPr lang="zh-CN" altLang="en-US" b="1"/>
              <a:t>全基因组功能注释与分析，</a:t>
            </a:r>
            <a:r>
              <a:rPr lang="zh-CN" altLang="en-US"/>
              <a:t>分析整个基因组中</a:t>
            </a:r>
            <a:r>
              <a:rPr lang="zh-CN" altLang="en-US">
                <a:solidFill>
                  <a:srgbClr val="FF0000"/>
                </a:solidFill>
              </a:rPr>
              <a:t>序列的特征和结构</a:t>
            </a:r>
            <a:r>
              <a:rPr lang="zh-CN" altLang="en-US"/>
              <a:t>，</a:t>
            </a:r>
            <a:r>
              <a:rPr lang="zh-CN" altLang="en-US">
                <a:solidFill>
                  <a:srgbClr val="FF0000"/>
                </a:solidFill>
              </a:rPr>
              <a:t>基因的组成特征</a:t>
            </a:r>
            <a:endParaRPr lang="en-US" altLang="zh-CN" b="1">
              <a:solidFill>
                <a:srgbClr val="FF0000"/>
              </a:solidFill>
            </a:endParaRPr>
          </a:p>
        </p:txBody>
      </p:sp>
    </p:spTree>
    <p:extLst>
      <p:ext uri="{BB962C8B-B14F-4D97-AF65-F5344CB8AC3E}">
        <p14:creationId xmlns:p14="http://schemas.microsoft.com/office/powerpoint/2010/main" val="2433691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4396773"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微生物基因组学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E9F86CF1-AB86-4626-95FC-51D66A23D603}"/>
              </a:ext>
            </a:extLst>
          </p:cNvPr>
          <p:cNvSpPr/>
          <p:nvPr/>
        </p:nvSpPr>
        <p:spPr>
          <a:xfrm>
            <a:off x="0" y="1361275"/>
            <a:ext cx="3416320" cy="369332"/>
          </a:xfrm>
          <a:prstGeom prst="rect">
            <a:avLst/>
          </a:prstGeom>
        </p:spPr>
        <p:txBody>
          <a:bodyPr wrap="none">
            <a:spAutoFit/>
          </a:bodyPr>
          <a:lstStyle/>
          <a:p>
            <a:pPr algn="just"/>
            <a:r>
              <a:rPr lang="zh-CN" altLang="en-US"/>
              <a:t>微生物全基因组功能注释与分析</a:t>
            </a:r>
            <a:endParaRPr lang="en-US" altLang="zh-CN"/>
          </a:p>
        </p:txBody>
      </p:sp>
      <p:graphicFrame>
        <p:nvGraphicFramePr>
          <p:cNvPr id="8" name="图示 7">
            <a:extLst>
              <a:ext uri="{FF2B5EF4-FFF2-40B4-BE49-F238E27FC236}">
                <a16:creationId xmlns:a16="http://schemas.microsoft.com/office/drawing/2014/main" id="{122E6636-6681-4BD3-AA0F-A4928C5E2852}"/>
              </a:ext>
            </a:extLst>
          </p:cNvPr>
          <p:cNvGraphicFramePr/>
          <p:nvPr>
            <p:extLst>
              <p:ext uri="{D42A27DB-BD31-4B8C-83A1-F6EECF244321}">
                <p14:modId xmlns:p14="http://schemas.microsoft.com/office/powerpoint/2010/main" val="61974274"/>
              </p:ext>
            </p:extLst>
          </p:nvPr>
        </p:nvGraphicFramePr>
        <p:xfrm>
          <a:off x="557913" y="1757377"/>
          <a:ext cx="11469245" cy="490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矩形 10">
            <a:extLst>
              <a:ext uri="{FF2B5EF4-FFF2-40B4-BE49-F238E27FC236}">
                <a16:creationId xmlns:a16="http://schemas.microsoft.com/office/drawing/2014/main" id="{A72C731A-34E1-4B81-9DC2-990F0369F8AF}"/>
              </a:ext>
            </a:extLst>
          </p:cNvPr>
          <p:cNvSpPr/>
          <p:nvPr/>
        </p:nvSpPr>
        <p:spPr>
          <a:xfrm>
            <a:off x="348870" y="4180980"/>
            <a:ext cx="5355772" cy="2631490"/>
          </a:xfrm>
          <a:prstGeom prst="rect">
            <a:avLst/>
          </a:prstGeom>
        </p:spPr>
        <p:txBody>
          <a:bodyPr wrap="square">
            <a:spAutoFit/>
          </a:bodyPr>
          <a:lstStyle/>
          <a:p>
            <a:r>
              <a:rPr lang="en-US" altLang="zh-CN" sz="1100"/>
              <a:t>NR</a:t>
            </a:r>
            <a:r>
              <a:rPr lang="zh-CN" altLang="en-US" sz="1100">
                <a:solidFill>
                  <a:schemeClr val="accent5">
                    <a:lumMod val="75000"/>
                  </a:schemeClr>
                </a:solidFill>
              </a:rPr>
              <a:t> </a:t>
            </a:r>
            <a:r>
              <a:rPr lang="en-US" altLang="zh-CN" sz="1100">
                <a:solidFill>
                  <a:schemeClr val="accent5">
                    <a:lumMod val="75000"/>
                  </a:schemeClr>
                </a:solidFill>
                <a:latin typeface="+mn-ea"/>
                <a:hlinkClick r:id="rId9">
                  <a:extLst>
                    <a:ext uri="{A12FA001-AC4F-418D-AE19-62706E023703}">
                      <ahyp:hlinkClr xmlns:ahyp="http://schemas.microsoft.com/office/drawing/2018/hyperlinkcolor" val="tx"/>
                    </a:ext>
                  </a:extLst>
                </a:hlinkClick>
              </a:rPr>
              <a:t>https://ftp.ncbi.nlm.nih.gov/blast/db/</a:t>
            </a:r>
            <a:r>
              <a:rPr lang="en-US" altLang="zh-CN" sz="1100">
                <a:solidFill>
                  <a:schemeClr val="accent5">
                    <a:lumMod val="75000"/>
                  </a:schemeClr>
                </a:solidFill>
                <a:latin typeface="+mn-ea"/>
              </a:rPr>
              <a:t> </a:t>
            </a:r>
          </a:p>
          <a:p>
            <a:r>
              <a:rPr lang="en-US" altLang="en-US" sz="1100" spc="-100"/>
              <a:t>EggNOG</a:t>
            </a:r>
            <a:r>
              <a:rPr lang="zh-CN" altLang="en-US" sz="1100" spc="-100"/>
              <a:t> </a:t>
            </a:r>
            <a:r>
              <a:rPr lang="en-US" altLang="zh-CN" sz="1100" spc="-100">
                <a:hlinkClick r:id="rId10"/>
              </a:rPr>
              <a:t>http://eggnog5.embl.de/#/app/home</a:t>
            </a:r>
            <a:r>
              <a:rPr lang="en-US" altLang="zh-CN" sz="1100" spc="-100"/>
              <a:t> </a:t>
            </a:r>
            <a:endParaRPr lang="en-US" altLang="zh-CN" sz="1100">
              <a:solidFill>
                <a:schemeClr val="accent5">
                  <a:lumMod val="75000"/>
                </a:schemeClr>
              </a:solidFill>
              <a:latin typeface="+mn-ea"/>
            </a:endParaRPr>
          </a:p>
          <a:p>
            <a:r>
              <a:rPr lang="en-US" altLang="zh-CN" sz="1100">
                <a:latin typeface="+mn-ea"/>
              </a:rPr>
              <a:t>Cog</a:t>
            </a:r>
            <a:r>
              <a:rPr lang="zh-CN" altLang="en-US" sz="1100">
                <a:solidFill>
                  <a:schemeClr val="accent5">
                    <a:lumMod val="75000"/>
                  </a:schemeClr>
                </a:solidFill>
                <a:latin typeface="+mn-ea"/>
              </a:rPr>
              <a:t> </a:t>
            </a:r>
            <a:r>
              <a:rPr lang="en-US" altLang="zh-CN" sz="1100">
                <a:solidFill>
                  <a:schemeClr val="accent5">
                    <a:lumMod val="75000"/>
                  </a:schemeClr>
                </a:solidFill>
                <a:latin typeface="+mn-ea"/>
                <a:hlinkClick r:id="rId11">
                  <a:extLst>
                    <a:ext uri="{A12FA001-AC4F-418D-AE19-62706E023703}">
                      <ahyp:hlinkClr xmlns:ahyp="http://schemas.microsoft.com/office/drawing/2018/hyperlinkcolor" val="tx"/>
                    </a:ext>
                  </a:extLst>
                </a:hlinkClick>
              </a:rPr>
              <a:t>http://www.ncbi.nlm.nih.gov/COG/</a:t>
            </a:r>
            <a:r>
              <a:rPr lang="zh-CN" altLang="en-US" sz="1100">
                <a:solidFill>
                  <a:schemeClr val="accent5">
                    <a:lumMod val="75000"/>
                  </a:schemeClr>
                </a:solidFill>
                <a:latin typeface="+mn-ea"/>
              </a:rPr>
              <a:t>。</a:t>
            </a:r>
          </a:p>
          <a:p>
            <a:r>
              <a:rPr lang="en-US" altLang="zh-CN" sz="1100">
                <a:latin typeface="+mn-ea"/>
              </a:rPr>
              <a:t>Swiss-Prot</a:t>
            </a:r>
            <a:r>
              <a:rPr lang="en-US" altLang="zh-CN" sz="1100">
                <a:solidFill>
                  <a:schemeClr val="accent5">
                    <a:lumMod val="75000"/>
                  </a:schemeClr>
                </a:solidFill>
                <a:latin typeface="+mn-ea"/>
              </a:rPr>
              <a:t> </a:t>
            </a:r>
            <a:r>
              <a:rPr lang="en-US" altLang="zh-CN" sz="1100">
                <a:solidFill>
                  <a:schemeClr val="accent5">
                    <a:lumMod val="75000"/>
                  </a:schemeClr>
                </a:solidFill>
                <a:latin typeface="+mn-ea"/>
                <a:hlinkClick r:id="rId12">
                  <a:extLst>
                    <a:ext uri="{A12FA001-AC4F-418D-AE19-62706E023703}">
                      <ahyp:hlinkClr xmlns:ahyp="http://schemas.microsoft.com/office/drawing/2018/hyperlinkcolor" val="tx"/>
                    </a:ext>
                  </a:extLst>
                </a:hlinkClick>
              </a:rPr>
              <a:t>http://www.ebi.ac.uk/uniprot/</a:t>
            </a:r>
            <a:endParaRPr lang="en-US" altLang="zh-CN" sz="1100">
              <a:solidFill>
                <a:schemeClr val="accent5">
                  <a:lumMod val="75000"/>
                </a:schemeClr>
              </a:solidFill>
              <a:latin typeface="+mn-ea"/>
            </a:endParaRPr>
          </a:p>
          <a:p>
            <a:r>
              <a:rPr lang="en-US" altLang="zh-CN" sz="1100">
                <a:latin typeface="+mn-ea"/>
              </a:rPr>
              <a:t>KEGG (KAAS</a:t>
            </a:r>
            <a:r>
              <a:rPr lang="en-US" altLang="zh-CN" sz="1100">
                <a:solidFill>
                  <a:schemeClr val="accent5">
                    <a:lumMod val="75000"/>
                  </a:schemeClr>
                </a:solidFill>
                <a:latin typeface="+mn-ea"/>
              </a:rPr>
              <a:t>  </a:t>
            </a:r>
            <a:r>
              <a:rPr lang="en-US" altLang="zh-CN" sz="1100">
                <a:solidFill>
                  <a:schemeClr val="accent5">
                    <a:lumMod val="75000"/>
                  </a:schemeClr>
                </a:solidFill>
                <a:latin typeface="+mn-ea"/>
                <a:hlinkClick r:id="rId13">
                  <a:extLst>
                    <a:ext uri="{A12FA001-AC4F-418D-AE19-62706E023703}">
                      <ahyp:hlinkClr xmlns:ahyp="http://schemas.microsoft.com/office/drawing/2018/hyperlinkcolor" val="tx"/>
                    </a:ext>
                  </a:extLst>
                </a:hlinkClick>
              </a:rPr>
              <a:t>https://www.genome.jp/kegg/kaas/</a:t>
            </a:r>
            <a:r>
              <a:rPr lang="en-US" altLang="zh-CN" sz="1100">
                <a:solidFill>
                  <a:schemeClr val="accent5">
                    <a:lumMod val="75000"/>
                  </a:schemeClr>
                </a:solidFill>
                <a:latin typeface="+mn-ea"/>
              </a:rPr>
              <a:t>  </a:t>
            </a:r>
          </a:p>
          <a:p>
            <a:r>
              <a:rPr lang="en-US" altLang="zh-CN" sz="1100">
                <a:latin typeface="+mn-ea"/>
              </a:rPr>
              <a:t>GO(Gene Ontology)</a:t>
            </a:r>
            <a:r>
              <a:rPr lang="en-US" altLang="zh-CN" sz="1100">
                <a:solidFill>
                  <a:schemeClr val="accent5">
                    <a:lumMod val="75000"/>
                  </a:schemeClr>
                </a:solidFill>
                <a:latin typeface="+mn-ea"/>
              </a:rPr>
              <a:t> </a:t>
            </a:r>
            <a:r>
              <a:rPr lang="en-US" altLang="zh-CN" sz="1100">
                <a:solidFill>
                  <a:schemeClr val="accent5">
                    <a:lumMod val="75000"/>
                  </a:schemeClr>
                </a:solidFill>
                <a:latin typeface="+mn-ea"/>
                <a:hlinkClick r:id="rId14">
                  <a:extLst>
                    <a:ext uri="{A12FA001-AC4F-418D-AE19-62706E023703}">
                      <ahyp:hlinkClr xmlns:ahyp="http://schemas.microsoft.com/office/drawing/2018/hyperlinkcolor" val="tx"/>
                    </a:ext>
                  </a:extLst>
                </a:hlinkClick>
              </a:rPr>
              <a:t>http://www.geneontology.org/</a:t>
            </a:r>
            <a:endParaRPr lang="en-US" altLang="zh-CN" sz="1100">
              <a:solidFill>
                <a:schemeClr val="accent5">
                  <a:lumMod val="75000"/>
                </a:schemeClr>
              </a:solidFill>
              <a:latin typeface="+mn-ea"/>
            </a:endParaRPr>
          </a:p>
          <a:p>
            <a:r>
              <a:rPr lang="zh-CN" altLang="en-US" sz="1100">
                <a:latin typeface="+mn-ea"/>
              </a:rPr>
              <a:t>详细介绍：</a:t>
            </a:r>
            <a:r>
              <a:rPr lang="en-US" altLang="zh-CN" sz="1100">
                <a:latin typeface="+mn-ea"/>
              </a:rPr>
              <a:t> </a:t>
            </a:r>
            <a:r>
              <a:rPr lang="zh-CN" altLang="en-US" sz="1100">
                <a:solidFill>
                  <a:srgbClr val="FF0000"/>
                </a:solidFill>
                <a:latin typeface="+mn-ea"/>
              </a:rPr>
              <a:t>附加数据</a:t>
            </a:r>
            <a:r>
              <a:rPr lang="en-US" altLang="zh-CN" sz="1100">
                <a:solidFill>
                  <a:srgbClr val="FF0000"/>
                </a:solidFill>
                <a:latin typeface="+mn-ea"/>
              </a:rPr>
              <a:t>\</a:t>
            </a:r>
            <a:r>
              <a:rPr lang="zh-CN" altLang="en-US" sz="1100">
                <a:solidFill>
                  <a:srgbClr val="FF0000"/>
                </a:solidFill>
                <a:latin typeface="+mn-ea"/>
              </a:rPr>
              <a:t>功能注释数据库详细介绍</a:t>
            </a:r>
            <a:r>
              <a:rPr lang="en-US" altLang="zh-CN" sz="1100">
                <a:solidFill>
                  <a:srgbClr val="FF0000"/>
                </a:solidFill>
                <a:latin typeface="+mn-ea"/>
              </a:rPr>
              <a:t>.pdf</a:t>
            </a:r>
          </a:p>
          <a:p>
            <a:endParaRPr lang="en-US" altLang="zh-CN" sz="1100">
              <a:solidFill>
                <a:schemeClr val="accent5">
                  <a:lumMod val="75000"/>
                </a:schemeClr>
              </a:solidFill>
              <a:latin typeface="+mn-ea"/>
            </a:endParaRPr>
          </a:p>
          <a:p>
            <a:pPr lvl="0"/>
            <a:r>
              <a:rPr lang="en-US" altLang="zh-CN" sz="1100"/>
              <a:t>IslandViewer 4</a:t>
            </a:r>
            <a:r>
              <a:rPr lang="en-US" altLang="zh-CN" sz="1100">
                <a:solidFill>
                  <a:schemeClr val="accent5">
                    <a:lumMod val="75000"/>
                  </a:schemeClr>
                </a:solidFill>
              </a:rPr>
              <a:t> </a:t>
            </a:r>
            <a:r>
              <a:rPr lang="en-US" altLang="zh-CN" sz="1100">
                <a:solidFill>
                  <a:schemeClr val="accent5">
                    <a:lumMod val="75000"/>
                  </a:schemeClr>
                </a:solidFill>
                <a:hlinkClick r:id="rId15">
                  <a:extLst>
                    <a:ext uri="{A12FA001-AC4F-418D-AE19-62706E023703}">
                      <ahyp:hlinkClr xmlns:ahyp="http://schemas.microsoft.com/office/drawing/2018/hyperlinkcolor" val="tx"/>
                    </a:ext>
                  </a:extLst>
                </a:hlinkClick>
              </a:rPr>
              <a:t>http://www.pathogenomics.sfu.ca/islandviewer/</a:t>
            </a:r>
            <a:endParaRPr lang="en-US" altLang="zh-CN" sz="1100">
              <a:solidFill>
                <a:schemeClr val="accent5">
                  <a:lumMod val="75000"/>
                </a:schemeClr>
              </a:solidFill>
            </a:endParaRPr>
          </a:p>
          <a:p>
            <a:r>
              <a:rPr lang="en-US" altLang="en-US" sz="1100"/>
              <a:t>VFDB</a:t>
            </a:r>
            <a:r>
              <a:rPr lang="en-US" altLang="zh-CN" sz="1100">
                <a:solidFill>
                  <a:schemeClr val="accent5">
                    <a:lumMod val="75000"/>
                  </a:schemeClr>
                </a:solidFill>
              </a:rPr>
              <a:t> </a:t>
            </a:r>
            <a:r>
              <a:rPr lang="en-US" altLang="zh-CN" sz="1100">
                <a:solidFill>
                  <a:schemeClr val="accent5">
                    <a:lumMod val="75000"/>
                  </a:schemeClr>
                </a:solidFill>
                <a:hlinkClick r:id="rId16">
                  <a:extLst>
                    <a:ext uri="{A12FA001-AC4F-418D-AE19-62706E023703}">
                      <ahyp:hlinkClr xmlns:ahyp="http://schemas.microsoft.com/office/drawing/2018/hyperlinkcolor" val="tx"/>
                    </a:ext>
                  </a:extLst>
                </a:hlinkClick>
              </a:rPr>
              <a:t>http://www.mgc.ac.cn/VFs/main.htm</a:t>
            </a:r>
            <a:r>
              <a:rPr lang="en-US" altLang="zh-CN" sz="1100">
                <a:solidFill>
                  <a:schemeClr val="accent5">
                    <a:lumMod val="75000"/>
                  </a:schemeClr>
                </a:solidFill>
              </a:rPr>
              <a:t>  </a:t>
            </a:r>
          </a:p>
          <a:p>
            <a:r>
              <a:rPr lang="en-US" altLang="zh-CN" sz="1100"/>
              <a:t>CARD</a:t>
            </a:r>
            <a:r>
              <a:rPr lang="en-US" altLang="zh-CN" sz="1100">
                <a:solidFill>
                  <a:schemeClr val="accent5">
                    <a:lumMod val="75000"/>
                  </a:schemeClr>
                </a:solidFill>
              </a:rPr>
              <a:t> </a:t>
            </a:r>
            <a:r>
              <a:rPr lang="en-US" altLang="zh-CN" sz="1100">
                <a:solidFill>
                  <a:schemeClr val="accent5">
                    <a:lumMod val="75000"/>
                  </a:schemeClr>
                </a:solidFill>
                <a:hlinkClick r:id="rId17">
                  <a:extLst>
                    <a:ext uri="{A12FA001-AC4F-418D-AE19-62706E023703}">
                      <ahyp:hlinkClr xmlns:ahyp="http://schemas.microsoft.com/office/drawing/2018/hyperlinkcolor" val="tx"/>
                    </a:ext>
                  </a:extLst>
                </a:hlinkClick>
              </a:rPr>
              <a:t> https://card.mcmaster.ca/</a:t>
            </a:r>
            <a:r>
              <a:rPr lang="en-US" altLang="zh-CN" sz="1100">
                <a:solidFill>
                  <a:schemeClr val="accent5">
                    <a:lumMod val="75000"/>
                  </a:schemeClr>
                </a:solidFill>
              </a:rPr>
              <a:t> </a:t>
            </a:r>
          </a:p>
          <a:p>
            <a:r>
              <a:rPr lang="en-US" altLang="en-US" sz="1100"/>
              <a:t>ARDB</a:t>
            </a:r>
            <a:r>
              <a:rPr lang="en-US" altLang="en-US" sz="1100">
                <a:solidFill>
                  <a:schemeClr val="accent5">
                    <a:lumMod val="75000"/>
                  </a:schemeClr>
                </a:solidFill>
              </a:rPr>
              <a:t> </a:t>
            </a:r>
            <a:r>
              <a:rPr lang="en-US" altLang="en-US" sz="1100">
                <a:solidFill>
                  <a:schemeClr val="accent5">
                    <a:lumMod val="75000"/>
                  </a:schemeClr>
                </a:solidFill>
                <a:hlinkClick r:id="rId18">
                  <a:extLst>
                    <a:ext uri="{A12FA001-AC4F-418D-AE19-62706E023703}">
                      <ahyp:hlinkClr xmlns:ahyp="http://schemas.microsoft.com/office/drawing/2018/hyperlinkcolor" val="tx"/>
                    </a:ext>
                  </a:extLst>
                </a:hlinkClick>
              </a:rPr>
              <a:t>http://ardb.cbcb.umd.edu/</a:t>
            </a:r>
            <a:r>
              <a:rPr lang="en-US" altLang="en-US" sz="1100">
                <a:solidFill>
                  <a:schemeClr val="accent5">
                    <a:lumMod val="75000"/>
                  </a:schemeClr>
                </a:solidFill>
              </a:rPr>
              <a:t> </a:t>
            </a:r>
            <a:endParaRPr lang="en-US" altLang="zh-CN" sz="1100">
              <a:solidFill>
                <a:schemeClr val="accent5">
                  <a:lumMod val="75000"/>
                </a:schemeClr>
              </a:solidFill>
            </a:endParaRPr>
          </a:p>
          <a:p>
            <a:r>
              <a:rPr lang="en-US" altLang="zh-CN" sz="1100"/>
              <a:t>ResFinder 4.1</a:t>
            </a:r>
            <a:r>
              <a:rPr lang="zh-CN" altLang="en-US" sz="1100"/>
              <a:t> </a:t>
            </a:r>
            <a:r>
              <a:rPr lang="en-US" altLang="zh-CN" sz="1100">
                <a:solidFill>
                  <a:schemeClr val="accent5">
                    <a:lumMod val="75000"/>
                  </a:schemeClr>
                </a:solidFill>
                <a:hlinkClick r:id="rId19">
                  <a:extLst>
                    <a:ext uri="{A12FA001-AC4F-418D-AE19-62706E023703}">
                      <ahyp:hlinkClr xmlns:ahyp="http://schemas.microsoft.com/office/drawing/2018/hyperlinkcolor" val="tx"/>
                    </a:ext>
                  </a:extLst>
                </a:hlinkClick>
              </a:rPr>
              <a:t>https://cge.cbs.dtu.dk/services/ResFinder/</a:t>
            </a:r>
            <a:r>
              <a:rPr lang="en-US" altLang="zh-CN" sz="1100">
                <a:solidFill>
                  <a:schemeClr val="accent5">
                    <a:lumMod val="75000"/>
                  </a:schemeClr>
                </a:solidFill>
              </a:rPr>
              <a:t> </a:t>
            </a:r>
          </a:p>
          <a:p>
            <a:r>
              <a:rPr lang="en-US" altLang="zh-CN" sz="1100"/>
              <a:t>dbCAN</a:t>
            </a:r>
            <a:r>
              <a:rPr lang="en-US" altLang="zh-CN" sz="1100">
                <a:solidFill>
                  <a:schemeClr val="accent5">
                    <a:lumMod val="75000"/>
                  </a:schemeClr>
                </a:solidFill>
              </a:rPr>
              <a:t> </a:t>
            </a:r>
            <a:r>
              <a:rPr lang="en-US" altLang="zh-CN" sz="1100">
                <a:solidFill>
                  <a:schemeClr val="accent5">
                    <a:lumMod val="75000"/>
                  </a:schemeClr>
                </a:solidFill>
                <a:hlinkClick r:id="rId20">
                  <a:extLst>
                    <a:ext uri="{A12FA001-AC4F-418D-AE19-62706E023703}">
                      <ahyp:hlinkClr xmlns:ahyp="http://schemas.microsoft.com/office/drawing/2018/hyperlinkcolor" val="tx"/>
                    </a:ext>
                  </a:extLst>
                </a:hlinkClick>
              </a:rPr>
              <a:t>http://bcb.unl.edu/dbCAN/</a:t>
            </a:r>
            <a:r>
              <a:rPr lang="en-US" altLang="zh-CN" sz="1100">
                <a:solidFill>
                  <a:schemeClr val="accent5">
                    <a:lumMod val="75000"/>
                  </a:schemeClr>
                </a:solidFill>
              </a:rPr>
              <a:t> </a:t>
            </a:r>
          </a:p>
          <a:p>
            <a:r>
              <a:rPr lang="en-US" altLang="zh-CN" sz="1100"/>
              <a:t>antiSMASH5</a:t>
            </a:r>
            <a:r>
              <a:rPr lang="en-US" altLang="zh-CN" sz="1100">
                <a:solidFill>
                  <a:schemeClr val="accent5">
                    <a:lumMod val="75000"/>
                  </a:schemeClr>
                </a:solidFill>
              </a:rPr>
              <a:t> </a:t>
            </a:r>
            <a:r>
              <a:rPr lang="en-US" altLang="zh-CN" sz="1100">
                <a:solidFill>
                  <a:schemeClr val="accent5">
                    <a:lumMod val="75000"/>
                  </a:schemeClr>
                </a:solidFill>
                <a:hlinkClick r:id="rId21">
                  <a:extLst>
                    <a:ext uri="{A12FA001-AC4F-418D-AE19-62706E023703}">
                      <ahyp:hlinkClr xmlns:ahyp="http://schemas.microsoft.com/office/drawing/2018/hyperlinkcolor" val="tx"/>
                    </a:ext>
                  </a:extLst>
                </a:hlinkClick>
              </a:rPr>
              <a:t>https://antismash.secondarymetabolites.org/#!/start</a:t>
            </a:r>
            <a:r>
              <a:rPr lang="en-US" altLang="zh-CN" sz="1100">
                <a:solidFill>
                  <a:schemeClr val="accent5">
                    <a:lumMod val="75000"/>
                  </a:schemeClr>
                </a:solidFill>
              </a:rPr>
              <a:t> </a:t>
            </a:r>
          </a:p>
        </p:txBody>
      </p:sp>
    </p:spTree>
    <p:extLst>
      <p:ext uri="{BB962C8B-B14F-4D97-AF65-F5344CB8AC3E}">
        <p14:creationId xmlns:p14="http://schemas.microsoft.com/office/powerpoint/2010/main" val="2235150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4116855"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微生物基因组学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E9F86CF1-AB86-4626-95FC-51D66A23D603}"/>
              </a:ext>
            </a:extLst>
          </p:cNvPr>
          <p:cNvSpPr/>
          <p:nvPr/>
        </p:nvSpPr>
        <p:spPr>
          <a:xfrm>
            <a:off x="-34464" y="1361275"/>
            <a:ext cx="3485249" cy="369332"/>
          </a:xfrm>
          <a:prstGeom prst="rect">
            <a:avLst/>
          </a:prstGeom>
        </p:spPr>
        <p:txBody>
          <a:bodyPr wrap="none">
            <a:spAutoFit/>
          </a:bodyPr>
          <a:lstStyle/>
          <a:p>
            <a:pPr algn="just"/>
            <a:r>
              <a:rPr lang="zh-CN" altLang="en-US"/>
              <a:t>微生物全基因组功能注释与分析</a:t>
            </a:r>
            <a:endParaRPr lang="en-US" altLang="zh-CN"/>
          </a:p>
        </p:txBody>
      </p:sp>
      <p:graphicFrame>
        <p:nvGraphicFramePr>
          <p:cNvPr id="11" name="表格 10">
            <a:extLst>
              <a:ext uri="{FF2B5EF4-FFF2-40B4-BE49-F238E27FC236}">
                <a16:creationId xmlns:a16="http://schemas.microsoft.com/office/drawing/2014/main" id="{5D2A97D4-51F3-40E9-92FB-F8EF559C097E}"/>
              </a:ext>
            </a:extLst>
          </p:cNvPr>
          <p:cNvGraphicFramePr>
            <a:graphicFrameLocks noGrp="1"/>
          </p:cNvGraphicFramePr>
          <p:nvPr>
            <p:extLst>
              <p:ext uri="{D42A27DB-BD31-4B8C-83A1-F6EECF244321}">
                <p14:modId xmlns:p14="http://schemas.microsoft.com/office/powerpoint/2010/main" val="370642180"/>
              </p:ext>
            </p:extLst>
          </p:nvPr>
        </p:nvGraphicFramePr>
        <p:xfrm>
          <a:off x="1061365" y="1967657"/>
          <a:ext cx="10835165" cy="4610424"/>
        </p:xfrm>
        <a:graphic>
          <a:graphicData uri="http://schemas.openxmlformats.org/drawingml/2006/table">
            <a:tbl>
              <a:tblPr firstRow="1" bandRow="1">
                <a:tableStyleId>{5FD0F851-EC5A-4D38-B0AD-8093EC10F338}</a:tableStyleId>
              </a:tblPr>
              <a:tblGrid>
                <a:gridCol w="1907336">
                  <a:extLst>
                    <a:ext uri="{9D8B030D-6E8A-4147-A177-3AD203B41FA5}">
                      <a16:colId xmlns:a16="http://schemas.microsoft.com/office/drawing/2014/main" val="2274973325"/>
                    </a:ext>
                  </a:extLst>
                </a:gridCol>
                <a:gridCol w="8927829">
                  <a:extLst>
                    <a:ext uri="{9D8B030D-6E8A-4147-A177-3AD203B41FA5}">
                      <a16:colId xmlns:a16="http://schemas.microsoft.com/office/drawing/2014/main" val="2732865675"/>
                    </a:ext>
                  </a:extLst>
                </a:gridCol>
              </a:tblGrid>
              <a:tr h="170958">
                <a:tc>
                  <a:txBody>
                    <a:bodyPr/>
                    <a:lstStyle/>
                    <a:p>
                      <a:pPr algn="ctr" fontAlgn="b"/>
                      <a:r>
                        <a:rPr lang="zh-CN" altLang="en-US" sz="1400" b="1" u="none" strike="noStrike">
                          <a:effectLst/>
                          <a:latin typeface="+mn-ea"/>
                          <a:ea typeface="+mn-ea"/>
                        </a:rPr>
                        <a:t>分析工具</a:t>
                      </a:r>
                      <a:endParaRPr lang="zh-CN" altLang="en-US" sz="1400" b="1" i="0" u="none" strike="noStrike">
                        <a:solidFill>
                          <a:srgbClr val="000000"/>
                        </a:solidFill>
                        <a:effectLst/>
                        <a:latin typeface="+mn-ea"/>
                        <a:ea typeface="+mn-ea"/>
                      </a:endParaRPr>
                    </a:p>
                  </a:txBody>
                  <a:tcPr marL="7951" marR="7951" marT="7951" marB="0" anchor="ctr"/>
                </a:tc>
                <a:tc>
                  <a:txBody>
                    <a:bodyPr/>
                    <a:lstStyle/>
                    <a:p>
                      <a:pPr algn="l" rtl="0" fontAlgn="ctr"/>
                      <a:r>
                        <a:rPr lang="zh-CN" altLang="en-US" sz="1400" b="1" i="0" u="none" strike="noStrike">
                          <a:solidFill>
                            <a:srgbClr val="000000"/>
                          </a:solidFill>
                          <a:effectLst/>
                          <a:latin typeface="+mn-ea"/>
                          <a:ea typeface="+mn-ea"/>
                        </a:rPr>
                        <a:t>网址</a:t>
                      </a:r>
                    </a:p>
                  </a:txBody>
                  <a:tcPr marL="7951" marR="7951" marT="7951" marB="0" anchor="ctr"/>
                </a:tc>
                <a:extLst>
                  <a:ext uri="{0D108BD9-81ED-4DB2-BD59-A6C34878D82A}">
                    <a16:rowId xmlns:a16="http://schemas.microsoft.com/office/drawing/2014/main" val="1331478060"/>
                  </a:ext>
                </a:extLst>
              </a:tr>
              <a:tr h="170958">
                <a:tc rowSpan="2">
                  <a:txBody>
                    <a:bodyPr/>
                    <a:lstStyle/>
                    <a:p>
                      <a:pPr algn="ctr" fontAlgn="ctr"/>
                      <a:r>
                        <a:rPr lang="zh-CN" altLang="en-US" sz="1200" u="none" strike="noStrike">
                          <a:effectLst/>
                          <a:latin typeface="+mn-ea"/>
                          <a:ea typeface="+mn-ea"/>
                        </a:rPr>
                        <a:t>基因预测：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4"/>
                        </a:rPr>
                        <a:t>http://prodigal.ornl.gov/</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1722572954"/>
                  </a:ext>
                </a:extLst>
              </a:tr>
              <a:tr h="170958">
                <a:tc vMerge="1">
                  <a:txBody>
                    <a:bodyPr/>
                    <a:lstStyle/>
                    <a:p>
                      <a:endParaRPr lang="zh-CN" altLang="en-US"/>
                    </a:p>
                  </a:txBody>
                  <a:tcPr/>
                </a:tc>
                <a:tc>
                  <a:txBody>
                    <a:bodyPr/>
                    <a:lstStyle/>
                    <a:p>
                      <a:pPr algn="l" rtl="0" fontAlgn="ctr"/>
                      <a:r>
                        <a:rPr lang="en-US" sz="1200" u="none" strike="noStrike">
                          <a:effectLst/>
                          <a:latin typeface="+mn-ea"/>
                          <a:ea typeface="+mn-ea"/>
                          <a:hlinkClick r:id="rId5"/>
                        </a:rPr>
                        <a:t>http://ccb.jhu.edu/software/glimmer/index.shtml</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2268618388"/>
                  </a:ext>
                </a:extLst>
              </a:tr>
              <a:tr h="170958">
                <a:tc>
                  <a:txBody>
                    <a:bodyPr/>
                    <a:lstStyle/>
                    <a:p>
                      <a:pPr algn="ctr" fontAlgn="b"/>
                      <a:r>
                        <a:rPr lang="en-US" sz="1200" u="none" strike="noStrike">
                          <a:effectLst/>
                          <a:latin typeface="+mn-ea"/>
                          <a:ea typeface="+mn-ea"/>
                        </a:rPr>
                        <a:t>RNAmer  </a:t>
                      </a:r>
                      <a:endParaRPr 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6"/>
                        </a:rPr>
                        <a:t>http://www.cbs.dtu.dk/services/RNAmmer/</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1395371694"/>
                  </a:ext>
                </a:extLst>
              </a:tr>
              <a:tr h="170958">
                <a:tc>
                  <a:txBody>
                    <a:bodyPr/>
                    <a:lstStyle/>
                    <a:p>
                      <a:pPr algn="ctr" fontAlgn="b"/>
                      <a:r>
                        <a:rPr lang="en-US" sz="1200" u="none" strike="noStrike">
                          <a:effectLst/>
                          <a:latin typeface="+mn-ea"/>
                          <a:ea typeface="+mn-ea"/>
                        </a:rPr>
                        <a:t>tRNAscan </a:t>
                      </a:r>
                      <a:endParaRPr 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7"/>
                        </a:rPr>
                        <a:t>http://lowelab.ucsc.edu/tRNAscan-SE/</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1034037846"/>
                  </a:ext>
                </a:extLst>
              </a:tr>
              <a:tr h="170958">
                <a:tc>
                  <a:txBody>
                    <a:bodyPr/>
                    <a:lstStyle/>
                    <a:p>
                      <a:pPr algn="ctr" fontAlgn="b"/>
                      <a:r>
                        <a:rPr lang="en-US" sz="1200" u="none" strike="noStrike">
                          <a:effectLst/>
                          <a:latin typeface="+mn-ea"/>
                          <a:ea typeface="+mn-ea"/>
                        </a:rPr>
                        <a:t>Go</a:t>
                      </a:r>
                      <a:r>
                        <a:rPr lang="zh-CN" altLang="en-US" sz="1200" u="none" strike="noStrike">
                          <a:effectLst/>
                          <a:latin typeface="+mn-ea"/>
                          <a:ea typeface="+mn-ea"/>
                        </a:rPr>
                        <a:t>功能富集</a:t>
                      </a:r>
                      <a:r>
                        <a:rPr lang="en-US" sz="1200" u="none" strike="noStrike">
                          <a:effectLst/>
                          <a:latin typeface="+mn-ea"/>
                          <a:ea typeface="+mn-ea"/>
                        </a:rPr>
                        <a:t>DAVID</a:t>
                      </a:r>
                      <a:endParaRPr 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8"/>
                        </a:rPr>
                        <a:t>http://david.abcc.ncifcrf.gov/</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3397030029"/>
                  </a:ext>
                </a:extLst>
              </a:tr>
              <a:tr h="170958">
                <a:tc rowSpan="2">
                  <a:txBody>
                    <a:bodyPr/>
                    <a:lstStyle/>
                    <a:p>
                      <a:pPr algn="ctr" fontAlgn="ctr"/>
                      <a:r>
                        <a:rPr lang="zh-CN" altLang="en-US" sz="1200" u="none" strike="noStrike">
                          <a:effectLst/>
                          <a:latin typeface="+mn-ea"/>
                          <a:ea typeface="+mn-ea"/>
                        </a:rPr>
                        <a:t>功能注释</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9"/>
                        </a:rPr>
                        <a:t>http://rast.nmpdr.org/</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649944878"/>
                  </a:ext>
                </a:extLst>
              </a:tr>
              <a:tr h="170958">
                <a:tc vMerge="1">
                  <a:txBody>
                    <a:bodyPr/>
                    <a:lstStyle/>
                    <a:p>
                      <a:endParaRPr lang="zh-CN" altLang="en-US"/>
                    </a:p>
                  </a:txBody>
                  <a:tcPr/>
                </a:tc>
                <a:tc>
                  <a:txBody>
                    <a:bodyPr/>
                    <a:lstStyle/>
                    <a:p>
                      <a:pPr algn="l" fontAlgn="b"/>
                      <a:r>
                        <a:rPr lang="en-US" sz="1200" u="none" strike="noStrike">
                          <a:effectLst/>
                          <a:latin typeface="+mn-ea"/>
                          <a:ea typeface="+mn-ea"/>
                          <a:hlinkClick r:id="rId10"/>
                        </a:rPr>
                        <a:t>https://www.patricbrc.org/</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b"/>
                </a:tc>
                <a:extLst>
                  <a:ext uri="{0D108BD9-81ED-4DB2-BD59-A6C34878D82A}">
                    <a16:rowId xmlns:a16="http://schemas.microsoft.com/office/drawing/2014/main" val="3657886781"/>
                  </a:ext>
                </a:extLst>
              </a:tr>
              <a:tr h="170958">
                <a:tc>
                  <a:txBody>
                    <a:bodyPr/>
                    <a:lstStyle/>
                    <a:p>
                      <a:pPr algn="ctr" fontAlgn="b"/>
                      <a:r>
                        <a:rPr lang="en-US" sz="1200" u="none" strike="noStrike">
                          <a:effectLst/>
                          <a:latin typeface="+mn-ea"/>
                          <a:ea typeface="+mn-ea"/>
                        </a:rPr>
                        <a:t>trf</a:t>
                      </a:r>
                      <a:r>
                        <a:rPr lang="zh-CN" altLang="en-US" sz="1200" u="none" strike="noStrike">
                          <a:effectLst/>
                          <a:latin typeface="+mn-ea"/>
                          <a:ea typeface="+mn-ea"/>
                        </a:rPr>
                        <a:t>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11"/>
                        </a:rPr>
                        <a:t>http://tandem.bu.edu/trf/trf407b.linux.download.html</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2801060288"/>
                  </a:ext>
                </a:extLst>
              </a:tr>
              <a:tr h="170958">
                <a:tc rowSpan="2">
                  <a:txBody>
                    <a:bodyPr/>
                    <a:lstStyle/>
                    <a:p>
                      <a:pPr algn="ctr" fontAlgn="b"/>
                      <a:r>
                        <a:rPr lang="en-US" sz="1200" u="none" strike="noStrike">
                          <a:effectLst/>
                          <a:latin typeface="+mn-ea"/>
                          <a:ea typeface="+mn-ea"/>
                        </a:rPr>
                        <a:t>CPG</a:t>
                      </a:r>
                      <a:r>
                        <a:rPr lang="zh-CN" altLang="en-US" sz="1200" u="none" strike="noStrike">
                          <a:effectLst/>
                          <a:latin typeface="+mn-ea"/>
                          <a:ea typeface="+mn-ea"/>
                        </a:rPr>
                        <a:t>岛预测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none" strike="noStrike">
                          <a:effectLst/>
                          <a:latin typeface="+mn-ea"/>
                          <a:ea typeface="+mn-ea"/>
                          <a:hlinkClick r:id="rId12"/>
                        </a:rPr>
                        <a:t>http://www.ebi.ac.uk/Tools/emboss/cpgplot/index.html</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2508202759"/>
                  </a:ext>
                </a:extLst>
              </a:tr>
              <a:tr h="170958">
                <a:tc vMerge="1">
                  <a:txBody>
                    <a:bodyPr/>
                    <a:lstStyle/>
                    <a:p>
                      <a:endParaRPr lang="zh-CN" altLang="en-US"/>
                    </a:p>
                  </a:txBody>
                  <a:tcPr/>
                </a:tc>
                <a:tc>
                  <a:txBody>
                    <a:bodyPr/>
                    <a:lstStyle/>
                    <a:p>
                      <a:pPr algn="l" rtl="0" fontAlgn="ctr"/>
                      <a:r>
                        <a:rPr lang="en-US" sz="1200" u="none" strike="noStrike">
                          <a:effectLst/>
                          <a:latin typeface="+mn-ea"/>
                          <a:ea typeface="+mn-ea"/>
                          <a:hlinkClick r:id="rId13"/>
                        </a:rPr>
                        <a:t>http://www.ebi.ac.uk/Tools/seqstats/emboss_cpgplot/</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585267233"/>
                  </a:ext>
                </a:extLst>
              </a:tr>
              <a:tr h="170958">
                <a:tc>
                  <a:txBody>
                    <a:bodyPr/>
                    <a:lstStyle/>
                    <a:p>
                      <a:pPr algn="ctr" fontAlgn="b"/>
                      <a:r>
                        <a:rPr lang="en-US" sz="1200" u="none" strike="noStrike">
                          <a:effectLst/>
                          <a:latin typeface="+mn-ea"/>
                          <a:ea typeface="+mn-ea"/>
                        </a:rPr>
                        <a:t>TADB</a:t>
                      </a:r>
                      <a:endParaRPr 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14"/>
                        </a:rPr>
                        <a:t>http://bioinfo-mml.sjtu.edu.cn/TADB/</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1066001965"/>
                  </a:ext>
                </a:extLst>
              </a:tr>
              <a:tr h="170958">
                <a:tc>
                  <a:txBody>
                    <a:bodyPr/>
                    <a:lstStyle/>
                    <a:p>
                      <a:pPr algn="ctr" fontAlgn="b"/>
                      <a:r>
                        <a:rPr lang="zh-CN" altLang="en-US" sz="1200" u="none" strike="noStrike">
                          <a:effectLst/>
                          <a:latin typeface="+mn-ea"/>
                          <a:ea typeface="+mn-ea"/>
                        </a:rPr>
                        <a:t>必须基因注释</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15"/>
                        </a:rPr>
                        <a:t>http://tubic.tju.edu.cn/deg/</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3862717317"/>
                  </a:ext>
                </a:extLst>
              </a:tr>
              <a:tr h="170958">
                <a:tc rowSpan="2">
                  <a:txBody>
                    <a:bodyPr/>
                    <a:lstStyle/>
                    <a:p>
                      <a:pPr algn="ctr" fontAlgn="b"/>
                      <a:r>
                        <a:rPr lang="zh-CN" altLang="en-US" sz="1200" u="none" strike="noStrike">
                          <a:effectLst/>
                          <a:latin typeface="+mn-ea"/>
                          <a:ea typeface="+mn-ea"/>
                        </a:rPr>
                        <a:t>操纵子预测：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none" strike="noStrike">
                          <a:effectLst/>
                          <a:latin typeface="+mn-ea"/>
                          <a:ea typeface="+mn-ea"/>
                          <a:hlinkClick r:id="rId16"/>
                        </a:rPr>
                        <a:t>http://csbl.bmb.uga.edu/DOOR/index.php</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3876232423"/>
                  </a:ext>
                </a:extLst>
              </a:tr>
              <a:tr h="170958">
                <a:tc vMerge="1">
                  <a:txBody>
                    <a:bodyPr/>
                    <a:lstStyle/>
                    <a:p>
                      <a:endParaRPr lang="zh-CN" altLang="en-US"/>
                    </a:p>
                  </a:txBody>
                  <a:tcPr/>
                </a:tc>
                <a:tc>
                  <a:txBody>
                    <a:bodyPr/>
                    <a:lstStyle/>
                    <a:p>
                      <a:pPr algn="l" rtl="0" fontAlgn="ctr"/>
                      <a:r>
                        <a:rPr lang="en-US" sz="1200" u="none" strike="noStrike">
                          <a:effectLst/>
                          <a:latin typeface="+mn-ea"/>
                          <a:ea typeface="+mn-ea"/>
                          <a:hlinkClick r:id="rId17"/>
                        </a:rPr>
                        <a:t>http://operondb.cbcb.umd.edu/cgi-bin/operondb/operons.cgi</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1770742122"/>
                  </a:ext>
                </a:extLst>
              </a:tr>
              <a:tr h="170958">
                <a:tc rowSpan="2">
                  <a:txBody>
                    <a:bodyPr/>
                    <a:lstStyle/>
                    <a:p>
                      <a:pPr algn="ctr" fontAlgn="b"/>
                      <a:r>
                        <a:rPr lang="zh-CN" altLang="en-US" sz="1200" u="none" strike="noStrike">
                          <a:effectLst/>
                          <a:latin typeface="+mn-ea"/>
                          <a:ea typeface="+mn-ea"/>
                        </a:rPr>
                        <a:t>基因岛预测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18"/>
                        </a:rPr>
                        <a:t>http://www.islander.com/</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410254055"/>
                  </a:ext>
                </a:extLst>
              </a:tr>
              <a:tr h="170958">
                <a:tc vMerge="1">
                  <a:txBody>
                    <a:bodyPr/>
                    <a:lstStyle/>
                    <a:p>
                      <a:endParaRPr lang="zh-CN" altLang="en-US"/>
                    </a:p>
                  </a:txBody>
                  <a:tcPr/>
                </a:tc>
                <a:tc>
                  <a:txBody>
                    <a:bodyPr/>
                    <a:lstStyle/>
                    <a:p>
                      <a:pPr algn="l" rtl="0" fontAlgn="ctr"/>
                      <a:r>
                        <a:rPr lang="en-US" sz="1200" u="none" strike="noStrike">
                          <a:effectLst/>
                          <a:latin typeface="+mn-ea"/>
                          <a:ea typeface="+mn-ea"/>
                        </a:rPr>
                        <a:t>IslandViewer：</a:t>
                      </a:r>
                      <a:r>
                        <a:rPr lang="en-US" sz="1200" u="none" strike="noStrike">
                          <a:effectLst/>
                          <a:latin typeface="+mn-ea"/>
                          <a:ea typeface="+mn-ea"/>
                          <a:hlinkClick r:id="rId19"/>
                        </a:rPr>
                        <a:t>http://www.pathogenomics.sfu.ca/islandviewer/query.php</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3699713420"/>
                  </a:ext>
                </a:extLst>
              </a:tr>
              <a:tr h="170958">
                <a:tc>
                  <a:txBody>
                    <a:bodyPr/>
                    <a:lstStyle/>
                    <a:p>
                      <a:pPr algn="ctr" fontAlgn="b"/>
                      <a:r>
                        <a:rPr lang="en-US" sz="1200" u="none" strike="noStrike">
                          <a:effectLst/>
                          <a:latin typeface="+mn-ea"/>
                          <a:ea typeface="+mn-ea"/>
                        </a:rPr>
                        <a:t>MobilomeFINDER</a:t>
                      </a:r>
                      <a:endParaRPr 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0"/>
                        </a:rPr>
                        <a:t>http://db-mml.sjtu.edu.cn/MobilomeFINDER/</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2788583015"/>
                  </a:ext>
                </a:extLst>
              </a:tr>
              <a:tr h="170958">
                <a:tc>
                  <a:txBody>
                    <a:bodyPr/>
                    <a:lstStyle/>
                    <a:p>
                      <a:pPr algn="ctr" fontAlgn="b"/>
                      <a:r>
                        <a:rPr lang="en-US" sz="1200" u="none" strike="noStrike">
                          <a:effectLst/>
                          <a:latin typeface="+mn-ea"/>
                          <a:ea typeface="+mn-ea"/>
                        </a:rPr>
                        <a:t>CRISPR</a:t>
                      </a:r>
                      <a:r>
                        <a:rPr lang="zh-CN" altLang="en-US" sz="1200" u="none" strike="noStrike">
                          <a:effectLst/>
                          <a:latin typeface="+mn-ea"/>
                          <a:ea typeface="+mn-ea"/>
                        </a:rPr>
                        <a:t>预测</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1"/>
                        </a:rPr>
                        <a:t>http://crispr.u-psud.fr/Server/Advanced.CRISPRfinder.php</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2983514481"/>
                  </a:ext>
                </a:extLst>
              </a:tr>
              <a:tr h="170958">
                <a:tc>
                  <a:txBody>
                    <a:bodyPr/>
                    <a:lstStyle/>
                    <a:p>
                      <a:pPr algn="ctr" fontAlgn="b"/>
                      <a:r>
                        <a:rPr lang="zh-CN" altLang="en-US" sz="1200" u="none" strike="noStrike">
                          <a:effectLst/>
                          <a:latin typeface="+mn-ea"/>
                          <a:ea typeface="+mn-ea"/>
                        </a:rPr>
                        <a:t>预测启动子</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2"/>
                        </a:rPr>
                        <a:t>http://www-bimas.cit.nih.gov/molbio/proscan/</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618647705"/>
                  </a:ext>
                </a:extLst>
              </a:tr>
              <a:tr h="170958">
                <a:tc>
                  <a:txBody>
                    <a:bodyPr/>
                    <a:lstStyle/>
                    <a:p>
                      <a:pPr algn="ctr" fontAlgn="b"/>
                      <a:r>
                        <a:rPr lang="zh-CN" altLang="en-US" sz="1200" u="none" strike="noStrike">
                          <a:effectLst/>
                          <a:latin typeface="+mn-ea"/>
                          <a:ea typeface="+mn-ea"/>
                        </a:rPr>
                        <a:t>预测致病岛</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3"/>
                        </a:rPr>
                        <a:t>https://www.gem.re.kr/paidb/about_paidb.php</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2354969214"/>
                  </a:ext>
                </a:extLst>
              </a:tr>
              <a:tr h="170958">
                <a:tc>
                  <a:txBody>
                    <a:bodyPr/>
                    <a:lstStyle/>
                    <a:p>
                      <a:pPr algn="ctr" rtl="0" fontAlgn="ctr"/>
                      <a:r>
                        <a:rPr lang="zh-CN" altLang="en-US" sz="1200" u="none" strike="noStrike">
                          <a:effectLst/>
                          <a:latin typeface="+mn-ea"/>
                          <a:ea typeface="+mn-ea"/>
                        </a:rPr>
                        <a:t>预测分析转录终止信号</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none" strike="noStrike">
                          <a:effectLst/>
                          <a:latin typeface="+mn-ea"/>
                          <a:ea typeface="+mn-ea"/>
                          <a:hlinkClick r:id="rId24"/>
                        </a:rPr>
                        <a:t>http://linux1.softberry.com/berry.phtml?topic=polyah&amp;group=programs&amp;subgroup=promoter</a:t>
                      </a:r>
                      <a:r>
                        <a:rPr lang="en-US" sz="1200" u="none" strike="noStrike">
                          <a:effectLst/>
                          <a:latin typeface="+mn-ea"/>
                          <a:ea typeface="+mn-ea"/>
                        </a:rPr>
                        <a:t> </a:t>
                      </a:r>
                      <a:endParaRPr lang="en-US" sz="1200" b="0" i="0" u="none" strike="noStrike">
                        <a:solidFill>
                          <a:srgbClr val="000000"/>
                        </a:solidFill>
                        <a:effectLst/>
                        <a:latin typeface="+mn-ea"/>
                        <a:ea typeface="+mn-ea"/>
                      </a:endParaRPr>
                    </a:p>
                  </a:txBody>
                  <a:tcPr marL="7951" marR="7951" marT="7951" marB="0" anchor="ctr"/>
                </a:tc>
                <a:extLst>
                  <a:ext uri="{0D108BD9-81ED-4DB2-BD59-A6C34878D82A}">
                    <a16:rowId xmlns:a16="http://schemas.microsoft.com/office/drawing/2014/main" val="1634308218"/>
                  </a:ext>
                </a:extLst>
              </a:tr>
              <a:tr h="170958">
                <a:tc>
                  <a:txBody>
                    <a:bodyPr/>
                    <a:lstStyle/>
                    <a:p>
                      <a:pPr algn="ctr" fontAlgn="b"/>
                      <a:r>
                        <a:rPr lang="zh-CN" altLang="en-US" sz="1200" u="none" strike="noStrike">
                          <a:effectLst/>
                          <a:latin typeface="+mn-ea"/>
                          <a:ea typeface="+mn-ea"/>
                        </a:rPr>
                        <a:t>预测噬菌体</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5"/>
                        </a:rPr>
                        <a:t>http://phaster.ca</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3037571865"/>
                  </a:ext>
                </a:extLst>
              </a:tr>
              <a:tr h="170958">
                <a:tc>
                  <a:txBody>
                    <a:bodyPr/>
                    <a:lstStyle/>
                    <a:p>
                      <a:pPr algn="ctr" fontAlgn="b"/>
                      <a:r>
                        <a:rPr lang="zh-CN" altLang="en-US" sz="1200" u="none" strike="noStrike">
                          <a:effectLst/>
                          <a:latin typeface="+mn-ea"/>
                          <a:ea typeface="+mn-ea"/>
                        </a:rPr>
                        <a:t>预测信号肽</a:t>
                      </a:r>
                      <a:endParaRPr lang="zh-CN" altLang="en-US" sz="1200" b="0" i="0" u="none" strike="noStrike">
                        <a:solidFill>
                          <a:srgbClr val="000000"/>
                        </a:solidFill>
                        <a:effectLst/>
                        <a:latin typeface="+mn-ea"/>
                        <a:ea typeface="+mn-ea"/>
                      </a:endParaRPr>
                    </a:p>
                  </a:txBody>
                  <a:tcPr marL="7951" marR="7951" marT="7951" marB="0" anchor="ctr"/>
                </a:tc>
                <a:tc>
                  <a:txBody>
                    <a:bodyPr/>
                    <a:lstStyle/>
                    <a:p>
                      <a:pPr algn="l" rtl="0" fontAlgn="ctr"/>
                      <a:r>
                        <a:rPr lang="en-US" sz="1200" u="sng" strike="noStrike">
                          <a:effectLst/>
                          <a:latin typeface="+mn-ea"/>
                          <a:ea typeface="+mn-ea"/>
                          <a:hlinkClick r:id="rId26"/>
                        </a:rPr>
                        <a:t>http://www.cbs.dtu.dk/services/SignalP/</a:t>
                      </a:r>
                      <a:endParaRPr lang="en-US" sz="1200" b="0" i="0" u="sng" strike="noStrike">
                        <a:solidFill>
                          <a:srgbClr val="0563C1"/>
                        </a:solidFill>
                        <a:effectLst/>
                        <a:latin typeface="+mn-ea"/>
                        <a:ea typeface="+mn-ea"/>
                      </a:endParaRPr>
                    </a:p>
                  </a:txBody>
                  <a:tcPr marL="7951" marR="7951" marT="7951" marB="0" anchor="ctr"/>
                </a:tc>
                <a:extLst>
                  <a:ext uri="{0D108BD9-81ED-4DB2-BD59-A6C34878D82A}">
                    <a16:rowId xmlns:a16="http://schemas.microsoft.com/office/drawing/2014/main" val="1074711103"/>
                  </a:ext>
                </a:extLst>
              </a:tr>
            </a:tbl>
          </a:graphicData>
        </a:graphic>
      </p:graphicFrame>
      <p:sp>
        <p:nvSpPr>
          <p:cNvPr id="4" name="矩形 3">
            <a:extLst>
              <a:ext uri="{FF2B5EF4-FFF2-40B4-BE49-F238E27FC236}">
                <a16:creationId xmlns:a16="http://schemas.microsoft.com/office/drawing/2014/main" id="{0D263B99-01C5-495F-9BE1-4AE639A45C4D}"/>
              </a:ext>
            </a:extLst>
          </p:cNvPr>
          <p:cNvSpPr/>
          <p:nvPr/>
        </p:nvSpPr>
        <p:spPr>
          <a:xfrm>
            <a:off x="4387840" y="1652698"/>
            <a:ext cx="3416320" cy="307777"/>
          </a:xfrm>
          <a:prstGeom prst="rect">
            <a:avLst/>
          </a:prstGeom>
        </p:spPr>
        <p:txBody>
          <a:bodyPr wrap="none">
            <a:spAutoFit/>
          </a:bodyPr>
          <a:lstStyle/>
          <a:p>
            <a:pPr algn="just"/>
            <a:r>
              <a:rPr lang="zh-CN" altLang="en-US" sz="1400"/>
              <a:t>微生物全基因组功能注释与分析工具一览</a:t>
            </a:r>
            <a:endParaRPr lang="en-US" altLang="zh-CN" sz="1400"/>
          </a:p>
        </p:txBody>
      </p:sp>
    </p:spTree>
    <p:extLst>
      <p:ext uri="{BB962C8B-B14F-4D97-AF65-F5344CB8AC3E}">
        <p14:creationId xmlns:p14="http://schemas.microsoft.com/office/powerpoint/2010/main" val="2272792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0" y="409096"/>
            <a:ext cx="4107525"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比较基因组学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E289F9FD-3A9B-4157-A0CF-8BC8814038D1}"/>
              </a:ext>
            </a:extLst>
          </p:cNvPr>
          <p:cNvSpPr/>
          <p:nvPr/>
        </p:nvSpPr>
        <p:spPr>
          <a:xfrm>
            <a:off x="1213558" y="1920980"/>
            <a:ext cx="10020499" cy="4370427"/>
          </a:xfrm>
          <a:prstGeom prst="rect">
            <a:avLst/>
          </a:prstGeom>
        </p:spPr>
        <p:txBody>
          <a:bodyPr wrap="square">
            <a:spAutoFit/>
          </a:bodyPr>
          <a:lstStyle/>
          <a:p>
            <a:pPr marL="285750" indent="-285750">
              <a:buFont typeface="Wingdings" panose="05000000000000000000" pitchFamily="2" charset="2"/>
              <a:buChar char="Ø"/>
            </a:pPr>
            <a:r>
              <a:rPr lang="zh-CN" altLang="en-US" sz="1600" b="1">
                <a:solidFill>
                  <a:srgbClr val="272727"/>
                </a:solidFill>
                <a:latin typeface="+mn-ea"/>
              </a:rPr>
              <a:t>比较基因组学（ </a:t>
            </a:r>
            <a:r>
              <a:rPr lang="en-US" altLang="zh-CN" sz="1600" b="1">
                <a:solidFill>
                  <a:srgbClr val="272727"/>
                </a:solidFill>
                <a:latin typeface="+mn-ea"/>
              </a:rPr>
              <a:t>Comparative genomics </a:t>
            </a:r>
            <a:r>
              <a:rPr lang="zh-CN" altLang="en-US" sz="1600" b="1">
                <a:solidFill>
                  <a:srgbClr val="272727"/>
                </a:solidFill>
                <a:latin typeface="+mn-ea"/>
              </a:rPr>
              <a:t>）</a:t>
            </a:r>
            <a:r>
              <a:rPr lang="zh-CN" altLang="en-US" sz="1600">
                <a:solidFill>
                  <a:srgbClr val="272727"/>
                </a:solidFill>
                <a:latin typeface="+mn-ea"/>
              </a:rPr>
              <a:t>是在己再基因组数据的基础上，对己知基因或基因组数据进行比较，以此来预测基因的功能、相互之间的作用关系以及物种的进化等的学科。</a:t>
            </a:r>
            <a:endParaRPr lang="en-US" altLang="zh-CN" sz="1600">
              <a:solidFill>
                <a:srgbClr val="272727"/>
              </a:solidFill>
              <a:latin typeface="+mn-ea"/>
            </a:endParaRPr>
          </a:p>
          <a:p>
            <a:pPr marL="285750" indent="-285750">
              <a:buFont typeface="Wingdings" panose="05000000000000000000" pitchFamily="2" charset="2"/>
              <a:buChar char="Ø"/>
            </a:pPr>
            <a:endParaRPr lang="en-US" altLang="zh-CN" sz="1600">
              <a:solidFill>
                <a:srgbClr val="272727"/>
              </a:solidFill>
              <a:latin typeface="+mn-ea"/>
            </a:endParaRPr>
          </a:p>
          <a:p>
            <a:pPr marL="285750" indent="-285750">
              <a:buFont typeface="Wingdings" panose="05000000000000000000" pitchFamily="2" charset="2"/>
              <a:buChar char="Ø"/>
            </a:pPr>
            <a:r>
              <a:rPr lang="zh-CN" altLang="en-US" sz="1600" b="1">
                <a:latin typeface="+mn-ea"/>
              </a:rPr>
              <a:t>种间比较基因组学研究</a:t>
            </a:r>
            <a:endParaRPr lang="en-US" altLang="zh-CN" sz="1600" b="1">
              <a:latin typeface="+mn-ea"/>
            </a:endParaRPr>
          </a:p>
          <a:p>
            <a:pPr marL="742950" lvl="1" indent="-285750">
              <a:buFont typeface="Arial" panose="020B0604020202020204" pitchFamily="34" charset="0"/>
              <a:buChar char="•"/>
            </a:pPr>
            <a:r>
              <a:rPr lang="zh-CN" altLang="en-US" sz="1600">
                <a:latin typeface="+mn-ea"/>
              </a:rPr>
              <a:t>横向基因转移 （</a:t>
            </a:r>
            <a:r>
              <a:rPr lang="en-US" altLang="zh-CN" sz="1600">
                <a:latin typeface="+mn-ea"/>
              </a:rPr>
              <a:t> Horizontal gene transfer</a:t>
            </a:r>
            <a:r>
              <a:rPr lang="zh-CN" altLang="en-US" sz="1600">
                <a:latin typeface="+mn-ea"/>
              </a:rPr>
              <a:t>， </a:t>
            </a:r>
            <a:r>
              <a:rPr lang="en-US" altLang="zh-CN" sz="1600">
                <a:latin typeface="+mn-ea"/>
              </a:rPr>
              <a:t>HGT </a:t>
            </a:r>
            <a:r>
              <a:rPr lang="zh-CN" altLang="en-US" sz="1600">
                <a:latin typeface="+mn-ea"/>
              </a:rPr>
              <a:t>）外源功能</a:t>
            </a:r>
            <a:r>
              <a:rPr lang="en-US" altLang="zh-CN" sz="1600">
                <a:latin typeface="+mn-ea"/>
              </a:rPr>
              <a:t>DNA </a:t>
            </a:r>
            <a:r>
              <a:rPr lang="zh-CN" altLang="en-US" sz="1600">
                <a:latin typeface="+mn-ea"/>
              </a:rPr>
              <a:t>片段的横向转移可以导致目标菌株产生遗传变异，直接使目标菌株获得新的生物学性。细菌的</a:t>
            </a:r>
            <a:r>
              <a:rPr lang="zh-CN" altLang="en-US" sz="1600">
                <a:solidFill>
                  <a:srgbClr val="FF0000"/>
                </a:solidFill>
                <a:latin typeface="+mn-ea"/>
              </a:rPr>
              <a:t>接合、转化以及噬菌体携带外源片段</a:t>
            </a:r>
            <a:r>
              <a:rPr lang="zh-CN" altLang="en-US" sz="1600">
                <a:latin typeface="+mn-ea"/>
              </a:rPr>
              <a:t>插入等均能导致细菌间发生基因横向转移，其中，由</a:t>
            </a:r>
            <a:r>
              <a:rPr lang="zh-CN" altLang="en-US" sz="1600">
                <a:solidFill>
                  <a:srgbClr val="FF0000"/>
                </a:solidFill>
                <a:latin typeface="+mn-ea"/>
              </a:rPr>
              <a:t>噬菌体介导的是主要方式</a:t>
            </a:r>
            <a:endParaRPr lang="en-US" altLang="zh-CN" sz="1600">
              <a:solidFill>
                <a:srgbClr val="FF0000"/>
              </a:solidFill>
              <a:latin typeface="+mn-ea"/>
            </a:endParaRPr>
          </a:p>
          <a:p>
            <a:pPr marL="742950" lvl="1" indent="-285750">
              <a:buFont typeface="Arial" panose="020B0604020202020204" pitchFamily="34" charset="0"/>
              <a:buChar char="•"/>
            </a:pPr>
            <a:r>
              <a:rPr lang="zh-CN" altLang="en-US" sz="1600">
                <a:latin typeface="+mn-ea"/>
              </a:rPr>
              <a:t>横向基因转移的预测方法，基本准则是某基因的</a:t>
            </a:r>
            <a:r>
              <a:rPr lang="zh-CN" altLang="en-US" sz="1600">
                <a:solidFill>
                  <a:srgbClr val="FF0000"/>
                </a:solidFill>
                <a:latin typeface="+mn-ea"/>
              </a:rPr>
              <a:t>遗传方向和菌株的系统发育方向不一致</a:t>
            </a:r>
            <a:r>
              <a:rPr lang="zh-CN" altLang="en-US" sz="1600">
                <a:latin typeface="+mn-ea"/>
              </a:rPr>
              <a:t>。</a:t>
            </a:r>
            <a:endParaRPr lang="en-US" altLang="zh-CN" sz="1600">
              <a:latin typeface="+mn-ea"/>
            </a:endParaRPr>
          </a:p>
          <a:p>
            <a:endParaRPr lang="en-US" altLang="zh-CN" sz="1600" b="1">
              <a:latin typeface="+mn-ea"/>
            </a:endParaRPr>
          </a:p>
          <a:p>
            <a:pPr marL="285750" indent="-285750">
              <a:buFont typeface="Wingdings" panose="05000000000000000000" pitchFamily="2" charset="2"/>
              <a:buChar char="Ø"/>
            </a:pPr>
            <a:r>
              <a:rPr lang="zh-CN" altLang="en-US" sz="1600" b="1">
                <a:latin typeface="+mn-ea"/>
              </a:rPr>
              <a:t>种内比较基因组学研究</a:t>
            </a:r>
            <a:endParaRPr lang="en-US" altLang="zh-CN" sz="1600" b="1">
              <a:latin typeface="+mn-ea"/>
            </a:endParaRPr>
          </a:p>
          <a:p>
            <a:pPr marL="742950" lvl="1" indent="-285750">
              <a:buFont typeface="Arial" panose="020B0604020202020204" pitchFamily="34" charset="0"/>
              <a:buChar char="•"/>
            </a:pPr>
            <a:r>
              <a:rPr lang="en-US" altLang="zh-CN" sz="1600"/>
              <a:t>DNA </a:t>
            </a:r>
            <a:r>
              <a:rPr lang="zh-CN" altLang="en-US" sz="1600"/>
              <a:t>序列多态性</a:t>
            </a:r>
            <a:r>
              <a:rPr lang="zh-CN" altLang="en-US" sz="1600">
                <a:latin typeface="+mn-ea"/>
              </a:rPr>
              <a:t>：由于菌株自身的突变，产生的序列水平上的多样性，如</a:t>
            </a:r>
            <a:r>
              <a:rPr lang="en-US" altLang="zh-CN" sz="1600">
                <a:solidFill>
                  <a:srgbClr val="FF0000"/>
                </a:solidFill>
              </a:rPr>
              <a:t>SNPs</a:t>
            </a:r>
            <a:r>
              <a:rPr lang="zh-CN" altLang="en-US" sz="1600">
                <a:solidFill>
                  <a:srgbClr val="FF0000"/>
                </a:solidFill>
              </a:rPr>
              <a:t>，</a:t>
            </a:r>
            <a:r>
              <a:rPr lang="en-US" altLang="zh-CN" sz="1600">
                <a:solidFill>
                  <a:srgbClr val="FF0000"/>
                </a:solidFill>
              </a:rPr>
              <a:t>InDels</a:t>
            </a:r>
            <a:r>
              <a:rPr lang="zh-CN" altLang="en-US" sz="1600"/>
              <a:t>等</a:t>
            </a:r>
            <a:endParaRPr lang="en-US" altLang="zh-CN" sz="1600"/>
          </a:p>
          <a:p>
            <a:pPr marL="742950" lvl="1" indent="-285750">
              <a:buFont typeface="Arial" panose="020B0604020202020204" pitchFamily="34" charset="0"/>
              <a:buChar char="•"/>
            </a:pPr>
            <a:r>
              <a:rPr lang="zh-CN" altLang="en-US" sz="1600">
                <a:latin typeface="+mn-ea"/>
              </a:rPr>
              <a:t>泛基因组：在物种水平来研究一种细菌的全部遗传特性，而非局限于某部分基因组，包含</a:t>
            </a:r>
            <a:r>
              <a:rPr lang="en-US" altLang="zh-CN" sz="1600">
                <a:solidFill>
                  <a:srgbClr val="FF0000"/>
                </a:solidFill>
                <a:latin typeface="+mn-ea"/>
              </a:rPr>
              <a:t>core genes </a:t>
            </a:r>
            <a:r>
              <a:rPr lang="zh-CN" altLang="en-US" sz="1600">
                <a:solidFill>
                  <a:srgbClr val="FF0000"/>
                </a:solidFill>
                <a:latin typeface="+mn-ea"/>
              </a:rPr>
              <a:t>， </a:t>
            </a:r>
            <a:r>
              <a:rPr lang="en-US" altLang="zh-CN" sz="1600">
                <a:solidFill>
                  <a:srgbClr val="FF0000"/>
                </a:solidFill>
                <a:latin typeface="+mn-ea"/>
              </a:rPr>
              <a:t>accessory genes</a:t>
            </a:r>
            <a:r>
              <a:rPr lang="zh-CN" altLang="en-US" sz="1600">
                <a:solidFill>
                  <a:srgbClr val="FF0000"/>
                </a:solidFill>
                <a:latin typeface="+mn-ea"/>
              </a:rPr>
              <a:t>，</a:t>
            </a:r>
            <a:r>
              <a:rPr lang="en-US" altLang="zh-CN" sz="1600">
                <a:solidFill>
                  <a:srgbClr val="FF0000"/>
                </a:solidFill>
                <a:latin typeface="+mn-ea"/>
              </a:rPr>
              <a:t>Unique genes</a:t>
            </a:r>
          </a:p>
          <a:p>
            <a:pPr marL="742950" lvl="1" indent="-285750">
              <a:buFont typeface="Arial" panose="020B0604020202020204" pitchFamily="34" charset="0"/>
              <a:buChar char="•"/>
            </a:pPr>
            <a:r>
              <a:rPr lang="zh-CN" altLang="en-US" sz="1600">
                <a:latin typeface="+mn-ea"/>
              </a:rPr>
              <a:t>上述分析内容结合表型数据就能够</a:t>
            </a:r>
            <a:r>
              <a:rPr lang="zh-CN" altLang="en-US" sz="1600">
                <a:solidFill>
                  <a:srgbClr val="FF0000"/>
                </a:solidFill>
                <a:latin typeface="+mn-ea"/>
              </a:rPr>
              <a:t>解释菌株生物学特性，阐释基因功能</a:t>
            </a:r>
            <a:r>
              <a:rPr lang="zh-CN" altLang="en-US" sz="1600">
                <a:latin typeface="+mn-ea"/>
              </a:rPr>
              <a:t>。</a:t>
            </a:r>
            <a:endParaRPr lang="en-US" altLang="zh-CN" sz="1600">
              <a:latin typeface="+mn-ea"/>
            </a:endParaRPr>
          </a:p>
          <a:p>
            <a:pPr marL="285750" indent="-285750">
              <a:buFont typeface="Wingdings" panose="05000000000000000000" pitchFamily="2" charset="2"/>
              <a:buChar char="Ø"/>
            </a:pPr>
            <a:endParaRPr lang="en-US" altLang="zh-CN" b="1">
              <a:latin typeface="+mn-ea"/>
            </a:endParaRPr>
          </a:p>
          <a:p>
            <a:pPr marL="285750" indent="-285750">
              <a:buFont typeface="Wingdings" panose="05000000000000000000" pitchFamily="2" charset="2"/>
              <a:buChar char="Ø"/>
            </a:pPr>
            <a:endParaRPr lang="en-US" altLang="zh-CN" b="1">
              <a:latin typeface="+mn-ea"/>
            </a:endParaRPr>
          </a:p>
          <a:p>
            <a:pPr marL="285750" indent="-285750">
              <a:buFont typeface="Wingdings" panose="05000000000000000000" pitchFamily="2" charset="2"/>
              <a:buChar char="Ø"/>
            </a:pPr>
            <a:endParaRPr lang="en-US" altLang="zh-CN" b="1">
              <a:latin typeface="+mn-ea"/>
            </a:endParaRPr>
          </a:p>
        </p:txBody>
      </p:sp>
    </p:spTree>
    <p:extLst>
      <p:ext uri="{BB962C8B-B14F-4D97-AF65-F5344CB8AC3E}">
        <p14:creationId xmlns:p14="http://schemas.microsoft.com/office/powerpoint/2010/main" val="492143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4154178"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比较基因组学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A624266F-AA36-493A-8B2E-A21F4C275FB4}"/>
              </a:ext>
            </a:extLst>
          </p:cNvPr>
          <p:cNvSpPr/>
          <p:nvPr/>
        </p:nvSpPr>
        <p:spPr>
          <a:xfrm>
            <a:off x="0" y="1361275"/>
            <a:ext cx="1933543" cy="369332"/>
          </a:xfrm>
          <a:prstGeom prst="rect">
            <a:avLst/>
          </a:prstGeom>
        </p:spPr>
        <p:txBody>
          <a:bodyPr wrap="none">
            <a:spAutoFit/>
          </a:bodyPr>
          <a:lstStyle/>
          <a:p>
            <a:r>
              <a:rPr lang="en-US" altLang="zh-CN"/>
              <a:t>DNA </a:t>
            </a:r>
            <a:r>
              <a:rPr lang="zh-CN" altLang="en-US"/>
              <a:t>序列多态性</a:t>
            </a:r>
          </a:p>
        </p:txBody>
      </p:sp>
      <p:grpSp>
        <p:nvGrpSpPr>
          <p:cNvPr id="12" name="iṣľíḋê">
            <a:extLst>
              <a:ext uri="{FF2B5EF4-FFF2-40B4-BE49-F238E27FC236}">
                <a16:creationId xmlns:a16="http://schemas.microsoft.com/office/drawing/2014/main" id="{EEACFFA1-7FEE-4211-9305-F4F20A3F2124}"/>
              </a:ext>
            </a:extLst>
          </p:cNvPr>
          <p:cNvGrpSpPr/>
          <p:nvPr/>
        </p:nvGrpSpPr>
        <p:grpSpPr>
          <a:xfrm>
            <a:off x="1237834" y="2120819"/>
            <a:ext cx="4608000" cy="2298814"/>
            <a:chOff x="669927" y="1485342"/>
            <a:chExt cx="2882900" cy="3152214"/>
          </a:xfrm>
        </p:grpSpPr>
        <p:sp>
          <p:nvSpPr>
            <p:cNvPr id="26" name="îs1ïḓé">
              <a:extLst>
                <a:ext uri="{FF2B5EF4-FFF2-40B4-BE49-F238E27FC236}">
                  <a16:creationId xmlns:a16="http://schemas.microsoft.com/office/drawing/2014/main" id="{080F6B9A-2C3B-4297-90B7-03AF47E08CE0}"/>
                </a:ext>
              </a:extLst>
            </p:cNvPr>
            <p:cNvSpPr/>
            <p:nvPr/>
          </p:nvSpPr>
          <p:spPr bwMode="auto">
            <a:xfrm>
              <a:off x="673100" y="2278307"/>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a:t>将</a:t>
              </a:r>
              <a:r>
                <a:rPr lang="en-US" altLang="zh-CN" sz="1400"/>
                <a:t>NGS </a:t>
              </a:r>
              <a:r>
                <a:rPr lang="zh-CN" altLang="en-US" sz="1400"/>
                <a:t>测序后</a:t>
              </a:r>
              <a:r>
                <a:rPr lang="en-US" altLang="zh-CN" sz="1400"/>
                <a:t>reads </a:t>
              </a:r>
              <a:r>
                <a:rPr lang="zh-CN" altLang="en-US" sz="1400"/>
                <a:t>（即</a:t>
              </a:r>
              <a:r>
                <a:rPr lang="en-US" altLang="zh-CN" sz="1400"/>
                <a:t>NGS </a:t>
              </a:r>
              <a:r>
                <a:rPr lang="zh-CN" altLang="en-US" sz="1400"/>
                <a:t>测序结果）直接比对或者组装后比对到参考基因组</a:t>
              </a:r>
              <a:endParaRPr lang="en-US" altLang="zh-CN" sz="1400" dirty="0"/>
            </a:p>
          </p:txBody>
        </p:sp>
        <p:sp>
          <p:nvSpPr>
            <p:cNvPr id="27" name="ïş1îďè">
              <a:extLst>
                <a:ext uri="{FF2B5EF4-FFF2-40B4-BE49-F238E27FC236}">
                  <a16:creationId xmlns:a16="http://schemas.microsoft.com/office/drawing/2014/main" id="{3DDFFF62-0A6A-4E1D-8552-F72B5BC8EFF7}"/>
                </a:ext>
              </a:extLst>
            </p:cNvPr>
            <p:cNvSpPr/>
            <p:nvPr/>
          </p:nvSpPr>
          <p:spPr bwMode="auto">
            <a:xfrm>
              <a:off x="673100" y="3555563"/>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a:t>GATK </a:t>
              </a:r>
              <a:r>
                <a:rPr lang="zh-CN" altLang="en-US" sz="1400"/>
                <a:t>（</a:t>
              </a:r>
              <a:r>
                <a:rPr lang="en-US" altLang="zh-CN" sz="1400">
                  <a:hlinkClick r:id="rId4"/>
                </a:rPr>
                <a:t>https://gatk.broadinstitute.org/hc/en-us</a:t>
              </a:r>
              <a:r>
                <a:rPr lang="en-US" altLang="zh-CN" sz="1400"/>
                <a:t> </a:t>
              </a:r>
              <a:r>
                <a:rPr lang="zh-CN" altLang="en-US" sz="1400"/>
                <a:t>）</a:t>
              </a:r>
              <a:endParaRPr lang="en-US" altLang="zh-CN" sz="1400"/>
            </a:p>
            <a:p>
              <a:pPr marL="171450" indent="-171450">
                <a:lnSpc>
                  <a:spcPct val="150000"/>
                </a:lnSpc>
                <a:buFont typeface="Arial" panose="020B0604020202020204" pitchFamily="34" charset="0"/>
                <a:buChar char="•"/>
              </a:pPr>
              <a:r>
                <a:rPr lang="en-US" altLang="zh-CN" sz="1400"/>
                <a:t>Snippy </a:t>
              </a:r>
              <a:r>
                <a:rPr lang="zh-CN" altLang="en-US" sz="1400"/>
                <a:t>（</a:t>
              </a:r>
              <a:r>
                <a:rPr lang="en-US" altLang="zh-CN" sz="1400"/>
                <a:t> </a:t>
              </a:r>
              <a:r>
                <a:rPr lang="en-US" altLang="zh-CN" sz="1400">
                  <a:hlinkClick r:id="rId5"/>
                </a:rPr>
                <a:t>https://github.com/tseemann/snippy</a:t>
              </a:r>
              <a:r>
                <a:rPr lang="en-US" altLang="zh-CN" sz="1400"/>
                <a:t> </a:t>
              </a:r>
              <a:r>
                <a:rPr lang="zh-CN" altLang="en-US" sz="1400"/>
                <a:t>）</a:t>
              </a:r>
              <a:endParaRPr lang="en-US" altLang="zh-CN" sz="1400" dirty="0"/>
            </a:p>
          </p:txBody>
        </p:sp>
        <p:grpSp>
          <p:nvGrpSpPr>
            <p:cNvPr id="29" name="iṧḷîḑê">
              <a:extLst>
                <a:ext uri="{FF2B5EF4-FFF2-40B4-BE49-F238E27FC236}">
                  <a16:creationId xmlns:a16="http://schemas.microsoft.com/office/drawing/2014/main" id="{C453DA9E-B075-4F6D-AEF0-C7195D38A355}"/>
                </a:ext>
              </a:extLst>
            </p:cNvPr>
            <p:cNvGrpSpPr/>
            <p:nvPr/>
          </p:nvGrpSpPr>
          <p:grpSpPr>
            <a:xfrm>
              <a:off x="669927" y="1485342"/>
              <a:ext cx="2882900" cy="502569"/>
              <a:chOff x="3408786" y="1838610"/>
              <a:chExt cx="2882900" cy="502569"/>
            </a:xfrm>
          </p:grpSpPr>
          <p:sp>
            <p:nvSpPr>
              <p:cNvPr id="32" name="ïṡ1iḓè">
                <a:extLst>
                  <a:ext uri="{FF2B5EF4-FFF2-40B4-BE49-F238E27FC236}">
                    <a16:creationId xmlns:a16="http://schemas.microsoft.com/office/drawing/2014/main" id="{46C251FB-B8EE-428D-AB57-16287D7B98C1}"/>
                  </a:ext>
                </a:extLst>
              </p:cNvPr>
              <p:cNvSpPr/>
              <p:nvPr/>
            </p:nvSpPr>
            <p:spPr>
              <a:xfrm>
                <a:off x="3408786" y="1838610"/>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33" name="ïšľiḑè">
                <a:extLst>
                  <a:ext uri="{FF2B5EF4-FFF2-40B4-BE49-F238E27FC236}">
                    <a16:creationId xmlns:a16="http://schemas.microsoft.com/office/drawing/2014/main" id="{2F7297DE-8490-4DD8-8E1B-D0859C481C06}"/>
                  </a:ext>
                </a:extLst>
              </p:cNvPr>
              <p:cNvSpPr/>
              <p:nvPr/>
            </p:nvSpPr>
            <p:spPr>
              <a:xfrm>
                <a:off x="3809111" y="1876247"/>
                <a:ext cx="2082249" cy="46493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1">
                    <a:solidFill>
                      <a:schemeClr val="bg1"/>
                    </a:solidFill>
                  </a:rPr>
                  <a:t>基于原始数据</a:t>
                </a:r>
                <a:endParaRPr lang="en-US" altLang="zh-CN" sz="1600" b="1" i="1" dirty="0">
                  <a:solidFill>
                    <a:schemeClr val="bg1"/>
                  </a:solidFill>
                </a:endParaRPr>
              </a:p>
            </p:txBody>
          </p:sp>
        </p:grpSp>
        <p:cxnSp>
          <p:nvCxnSpPr>
            <p:cNvPr id="30" name="直接连接符 29">
              <a:extLst>
                <a:ext uri="{FF2B5EF4-FFF2-40B4-BE49-F238E27FC236}">
                  <a16:creationId xmlns:a16="http://schemas.microsoft.com/office/drawing/2014/main" id="{62F702FB-3259-44B1-A091-004A1BA7FF04}"/>
                </a:ext>
              </a:extLst>
            </p:cNvPr>
            <p:cNvCxnSpPr>
              <a:cxnSpLocks/>
            </p:cNvCxnSpPr>
            <p:nvPr/>
          </p:nvCxnSpPr>
          <p:spPr>
            <a:xfrm>
              <a:off x="673100" y="3360300"/>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3C8FEC0-BED3-4D12-9517-1D6B39427B53}"/>
                </a:ext>
              </a:extLst>
            </p:cNvPr>
            <p:cNvCxnSpPr>
              <a:cxnSpLocks/>
            </p:cNvCxnSpPr>
            <p:nvPr/>
          </p:nvCxnSpPr>
          <p:spPr>
            <a:xfrm>
              <a:off x="673100" y="4637556"/>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íśliḋè">
            <a:extLst>
              <a:ext uri="{FF2B5EF4-FFF2-40B4-BE49-F238E27FC236}">
                <a16:creationId xmlns:a16="http://schemas.microsoft.com/office/drawing/2014/main" id="{0B5F56CF-B6A3-41E6-9D1C-0455FE9E8014}"/>
              </a:ext>
            </a:extLst>
          </p:cNvPr>
          <p:cNvGrpSpPr/>
          <p:nvPr/>
        </p:nvGrpSpPr>
        <p:grpSpPr>
          <a:xfrm>
            <a:off x="6346166" y="2120819"/>
            <a:ext cx="4608000" cy="2298809"/>
            <a:chOff x="669926" y="1485342"/>
            <a:chExt cx="2882900" cy="3152214"/>
          </a:xfrm>
        </p:grpSpPr>
        <p:sp>
          <p:nvSpPr>
            <p:cNvPr id="14" name="išľíďê">
              <a:extLst>
                <a:ext uri="{FF2B5EF4-FFF2-40B4-BE49-F238E27FC236}">
                  <a16:creationId xmlns:a16="http://schemas.microsoft.com/office/drawing/2014/main" id="{F9DEAA5F-6DCD-4178-8D48-C6A94B614E17}"/>
                </a:ext>
              </a:extLst>
            </p:cNvPr>
            <p:cNvSpPr/>
            <p:nvPr/>
          </p:nvSpPr>
          <p:spPr bwMode="auto">
            <a:xfrm>
              <a:off x="673100" y="2278307"/>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a:t>将组装好的基因组进行多序列比对，根据比对的结果提取</a:t>
              </a:r>
              <a:r>
                <a:rPr lang="en-US" altLang="zh-CN" sz="1400"/>
                <a:t>snps</a:t>
              </a:r>
              <a:r>
                <a:rPr lang="zh-CN" altLang="en-US" sz="1400"/>
                <a:t>，</a:t>
              </a:r>
              <a:r>
                <a:rPr lang="en-US" altLang="zh-CN" sz="1400"/>
                <a:t>indels</a:t>
              </a:r>
              <a:r>
                <a:rPr lang="zh-CN" altLang="en-US" sz="1400"/>
                <a:t>等信息。</a:t>
              </a:r>
              <a:endParaRPr lang="en-US" altLang="zh-CN" sz="1400" dirty="0"/>
            </a:p>
          </p:txBody>
        </p:sp>
        <p:sp>
          <p:nvSpPr>
            <p:cNvPr id="15" name="îṡľïdê">
              <a:extLst>
                <a:ext uri="{FF2B5EF4-FFF2-40B4-BE49-F238E27FC236}">
                  <a16:creationId xmlns:a16="http://schemas.microsoft.com/office/drawing/2014/main" id="{49B9A480-ECC7-4DBA-B963-2FBE548A9CD5}"/>
                </a:ext>
              </a:extLst>
            </p:cNvPr>
            <p:cNvSpPr/>
            <p:nvPr/>
          </p:nvSpPr>
          <p:spPr bwMode="auto">
            <a:xfrm>
              <a:off x="673100" y="3555563"/>
              <a:ext cx="2861327" cy="8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a:t>MUMmer3</a:t>
              </a:r>
              <a:r>
                <a:rPr lang="zh-CN" altLang="en-US" sz="1400"/>
                <a:t>套件（</a:t>
              </a:r>
              <a:r>
                <a:rPr lang="en-US" altLang="zh-CN" sz="1400"/>
                <a:t> </a:t>
              </a:r>
              <a:r>
                <a:rPr lang="en-US" altLang="zh-CN" sz="1400">
                  <a:hlinkClick r:id="rId6"/>
                </a:rPr>
                <a:t>http://mummer.sourceforge.net/</a:t>
              </a:r>
              <a:r>
                <a:rPr lang="en-US" altLang="zh-CN" sz="1400"/>
                <a:t> </a:t>
              </a:r>
              <a:r>
                <a:rPr lang="zh-CN" altLang="en-US" sz="1400"/>
                <a:t>）</a:t>
              </a:r>
              <a:r>
                <a:rPr lang="en-US" altLang="zh-CN" sz="1400"/>
                <a:t> </a:t>
              </a:r>
              <a:endParaRPr lang="en-US" altLang="zh-CN" sz="1400" dirty="0"/>
            </a:p>
          </p:txBody>
        </p:sp>
        <p:grpSp>
          <p:nvGrpSpPr>
            <p:cNvPr id="17" name="iṧḻíḋê">
              <a:extLst>
                <a:ext uri="{FF2B5EF4-FFF2-40B4-BE49-F238E27FC236}">
                  <a16:creationId xmlns:a16="http://schemas.microsoft.com/office/drawing/2014/main" id="{EA49F30A-F92E-4BBE-A204-91BD77E02BA3}"/>
                </a:ext>
              </a:extLst>
            </p:cNvPr>
            <p:cNvGrpSpPr/>
            <p:nvPr/>
          </p:nvGrpSpPr>
          <p:grpSpPr>
            <a:xfrm>
              <a:off x="669926" y="1485342"/>
              <a:ext cx="2882900" cy="502569"/>
              <a:chOff x="3408785" y="1838610"/>
              <a:chExt cx="2882900" cy="502569"/>
            </a:xfrm>
          </p:grpSpPr>
          <p:sp>
            <p:nvSpPr>
              <p:cNvPr id="20" name="iśḷíḍe">
                <a:extLst>
                  <a:ext uri="{FF2B5EF4-FFF2-40B4-BE49-F238E27FC236}">
                    <a16:creationId xmlns:a16="http://schemas.microsoft.com/office/drawing/2014/main" id="{906139B1-8659-411C-BED7-3D35B5DC4B9E}"/>
                  </a:ext>
                </a:extLst>
              </p:cNvPr>
              <p:cNvSpPr/>
              <p:nvPr/>
            </p:nvSpPr>
            <p:spPr>
              <a:xfrm>
                <a:off x="3408785" y="1838610"/>
                <a:ext cx="2882900" cy="502569"/>
              </a:xfrm>
              <a:prstGeom prst="rect">
                <a:avLst/>
              </a:prstGeom>
              <a:solidFill>
                <a:schemeClr val="accent1"/>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21" name="îṩľíḋe">
                <a:extLst>
                  <a:ext uri="{FF2B5EF4-FFF2-40B4-BE49-F238E27FC236}">
                    <a16:creationId xmlns:a16="http://schemas.microsoft.com/office/drawing/2014/main" id="{125F1AA2-991B-419E-93EA-B24AE059FC51}"/>
                  </a:ext>
                </a:extLst>
              </p:cNvPr>
              <p:cNvSpPr/>
              <p:nvPr/>
            </p:nvSpPr>
            <p:spPr>
              <a:xfrm>
                <a:off x="4034830" y="1857429"/>
                <a:ext cx="1630809" cy="46493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1">
                    <a:solidFill>
                      <a:schemeClr val="bg1"/>
                    </a:solidFill>
                  </a:rPr>
                  <a:t>基于基因组</a:t>
                </a:r>
                <a:endParaRPr lang="en-US" altLang="zh-CN" sz="1600" b="1" i="1" dirty="0">
                  <a:solidFill>
                    <a:schemeClr val="bg1"/>
                  </a:solidFill>
                </a:endParaRPr>
              </a:p>
            </p:txBody>
          </p:sp>
        </p:grpSp>
        <p:cxnSp>
          <p:nvCxnSpPr>
            <p:cNvPr id="18" name="直接连接符 17">
              <a:extLst>
                <a:ext uri="{FF2B5EF4-FFF2-40B4-BE49-F238E27FC236}">
                  <a16:creationId xmlns:a16="http://schemas.microsoft.com/office/drawing/2014/main" id="{0E151CB0-2AA9-402D-A18B-A9BFE82045F5}"/>
                </a:ext>
              </a:extLst>
            </p:cNvPr>
            <p:cNvCxnSpPr>
              <a:cxnSpLocks/>
            </p:cNvCxnSpPr>
            <p:nvPr/>
          </p:nvCxnSpPr>
          <p:spPr>
            <a:xfrm>
              <a:off x="673100" y="3360300"/>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5F3E700-4587-4CF8-BEDE-638815862A30}"/>
                </a:ext>
              </a:extLst>
            </p:cNvPr>
            <p:cNvCxnSpPr>
              <a:cxnSpLocks/>
            </p:cNvCxnSpPr>
            <p:nvPr/>
          </p:nvCxnSpPr>
          <p:spPr>
            <a:xfrm>
              <a:off x="673100" y="4637556"/>
              <a:ext cx="28613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331" name="图片 330">
            <a:extLst>
              <a:ext uri="{FF2B5EF4-FFF2-40B4-BE49-F238E27FC236}">
                <a16:creationId xmlns:a16="http://schemas.microsoft.com/office/drawing/2014/main" id="{C69B7E2B-463E-4B69-8100-F7606939AFC1}"/>
              </a:ext>
            </a:extLst>
          </p:cNvPr>
          <p:cNvPicPr>
            <a:picLocks noChangeAspect="1"/>
          </p:cNvPicPr>
          <p:nvPr/>
        </p:nvPicPr>
        <p:blipFill rotWithShape="1">
          <a:blip r:embed="rId7">
            <a:extLst>
              <a:ext uri="{28A0092B-C50C-407E-A947-70E740481C1C}">
                <a14:useLocalDpi xmlns:a14="http://schemas.microsoft.com/office/drawing/2010/main" val="0"/>
              </a:ext>
            </a:extLst>
          </a:blip>
          <a:srcRect t="43204"/>
          <a:stretch/>
        </p:blipFill>
        <p:spPr>
          <a:xfrm>
            <a:off x="1689764" y="4730992"/>
            <a:ext cx="3516193" cy="1952205"/>
          </a:xfrm>
          <a:prstGeom prst="rect">
            <a:avLst/>
          </a:prstGeom>
          <a:ln>
            <a:solidFill>
              <a:schemeClr val="tx1"/>
            </a:solidFill>
          </a:ln>
        </p:spPr>
      </p:pic>
      <p:pic>
        <p:nvPicPr>
          <p:cNvPr id="332" name="图片 331">
            <a:extLst>
              <a:ext uri="{FF2B5EF4-FFF2-40B4-BE49-F238E27FC236}">
                <a16:creationId xmlns:a16="http://schemas.microsoft.com/office/drawing/2014/main" id="{C98E653F-F5F7-4766-9631-AA977CB1FD85}"/>
              </a:ext>
            </a:extLst>
          </p:cNvPr>
          <p:cNvPicPr>
            <a:picLocks noChangeAspect="1"/>
          </p:cNvPicPr>
          <p:nvPr/>
        </p:nvPicPr>
        <p:blipFill>
          <a:blip r:embed="rId8"/>
          <a:stretch>
            <a:fillRect/>
          </a:stretch>
        </p:blipFill>
        <p:spPr>
          <a:xfrm>
            <a:off x="6348290" y="4730992"/>
            <a:ext cx="4969743" cy="1922741"/>
          </a:xfrm>
          <a:prstGeom prst="rect">
            <a:avLst/>
          </a:prstGeom>
          <a:ln>
            <a:solidFill>
              <a:schemeClr val="tx1"/>
            </a:solidFill>
          </a:ln>
        </p:spPr>
      </p:pic>
    </p:spTree>
    <p:extLst>
      <p:ext uri="{BB962C8B-B14F-4D97-AF65-F5344CB8AC3E}">
        <p14:creationId xmlns:p14="http://schemas.microsoft.com/office/powerpoint/2010/main" val="357007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435012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比较基因组学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3" name="矩形 2">
            <a:extLst>
              <a:ext uri="{FF2B5EF4-FFF2-40B4-BE49-F238E27FC236}">
                <a16:creationId xmlns:a16="http://schemas.microsoft.com/office/drawing/2014/main" id="{A624266F-AA36-493A-8B2E-A21F4C275FB4}"/>
              </a:ext>
            </a:extLst>
          </p:cNvPr>
          <p:cNvSpPr/>
          <p:nvPr/>
        </p:nvSpPr>
        <p:spPr>
          <a:xfrm>
            <a:off x="0" y="1361275"/>
            <a:ext cx="1107996" cy="369332"/>
          </a:xfrm>
          <a:prstGeom prst="rect">
            <a:avLst/>
          </a:prstGeom>
        </p:spPr>
        <p:txBody>
          <a:bodyPr wrap="none">
            <a:spAutoFit/>
          </a:bodyPr>
          <a:lstStyle/>
          <a:p>
            <a:r>
              <a:rPr lang="zh-CN" altLang="en-US"/>
              <a:t>泛基因组</a:t>
            </a:r>
          </a:p>
        </p:txBody>
      </p:sp>
      <p:pic>
        <p:nvPicPr>
          <p:cNvPr id="1026" name="Picture 2" descr="https://oup.silverchair-cdn.com/oup/backfile/Content_public/Journal/bioinformatics/34/13/10.1093_bioinformatics_bty276/1/m_bty276f1.png?Expires=1604642334&amp;Signature=dVI28yYSKr-ZBEkZtEFpx~MdoukZSVLvLa0zvSJFsrCJ08GY0vj0ejmdp0p4xMuSr0fvE6iTr0BPQgdKpYvsW-mBoGjUHyDrfoYGV2uCdQ~wZuI4XlXdqcegrV~0BBKjQ~zPCUfR73s35XNacDkzk3zXX1-MgJ7e7bPMUG2clX065NoPGMPVSwRFZFBohmPdj8ZJ6ytJSkAqK2DdJC6mL8jN7vOy28hWd5kKks-k3U1RAWEXeMUA2Uu2F1K5dDWfV3IjobgxGzzNtii92Pl6ypKZP2WAgxt~b8ylI8wNpCZuuHWGoz~AuNdEKwuJIb6mO~KeudA~HhsX3Sa0hSfK~g__&amp;Key-Pair-Id=APKAIE5G5CRDK6RD3PGA">
            <a:extLst>
              <a:ext uri="{FF2B5EF4-FFF2-40B4-BE49-F238E27FC236}">
                <a16:creationId xmlns:a16="http://schemas.microsoft.com/office/drawing/2014/main" id="{FEE86FE1-2492-445B-85F1-3967351D4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900" y="1920907"/>
            <a:ext cx="4041447" cy="2867873"/>
          </a:xfrm>
          <a:prstGeom prst="rect">
            <a:avLst/>
          </a:prstGeom>
          <a:noFill/>
          <a:extLst>
            <a:ext uri="{909E8E84-426E-40DD-AFC4-6F175D3DCCD1}">
              <a14:hiddenFill xmlns:a14="http://schemas.microsoft.com/office/drawing/2010/main">
                <a:solidFill>
                  <a:srgbClr val="FFFFFF"/>
                </a:solidFill>
              </a14:hiddenFill>
            </a:ext>
          </a:extLst>
        </p:spPr>
      </p:pic>
      <p:sp>
        <p:nvSpPr>
          <p:cNvPr id="336" name="矩形 335">
            <a:extLst>
              <a:ext uri="{FF2B5EF4-FFF2-40B4-BE49-F238E27FC236}">
                <a16:creationId xmlns:a16="http://schemas.microsoft.com/office/drawing/2014/main" id="{72B8B156-8C93-42CE-A31A-359E85C2584A}"/>
              </a:ext>
            </a:extLst>
          </p:cNvPr>
          <p:cNvSpPr/>
          <p:nvPr/>
        </p:nvSpPr>
        <p:spPr>
          <a:xfrm>
            <a:off x="7698796" y="4788780"/>
            <a:ext cx="3684551" cy="646331"/>
          </a:xfrm>
          <a:prstGeom prst="rect">
            <a:avLst/>
          </a:prstGeom>
        </p:spPr>
        <p:txBody>
          <a:bodyPr wrap="square">
            <a:spAutoFit/>
          </a:bodyPr>
          <a:lstStyle/>
          <a:p>
            <a:r>
              <a:rPr lang="zh-CN" altLang="en-US" sz="1200"/>
              <a:t>随着大肠杆菌基因组数量的增加，泛基因组大小、核心基因簇数和附属基因簇数的增长速度 </a:t>
            </a:r>
            <a:endParaRPr lang="en-US" altLang="zh-CN" sz="1200"/>
          </a:p>
          <a:p>
            <a:pPr algn="r"/>
            <a:r>
              <a:rPr lang="en-US" altLang="zh-CN" sz="1200"/>
              <a:t>(Her etc. Bioinformatics 2018 )</a:t>
            </a:r>
            <a:endParaRPr lang="zh-CN" altLang="en-US" sz="1200"/>
          </a:p>
        </p:txBody>
      </p:sp>
      <p:sp>
        <p:nvSpPr>
          <p:cNvPr id="337" name="矩形 336">
            <a:extLst>
              <a:ext uri="{FF2B5EF4-FFF2-40B4-BE49-F238E27FC236}">
                <a16:creationId xmlns:a16="http://schemas.microsoft.com/office/drawing/2014/main" id="{3978DE3B-0BE9-44E5-9A6F-F13B741A41A7}"/>
              </a:ext>
            </a:extLst>
          </p:cNvPr>
          <p:cNvSpPr/>
          <p:nvPr/>
        </p:nvSpPr>
        <p:spPr>
          <a:xfrm>
            <a:off x="473792" y="1920907"/>
            <a:ext cx="6178935" cy="2062103"/>
          </a:xfrm>
          <a:prstGeom prst="rect">
            <a:avLst/>
          </a:prstGeom>
        </p:spPr>
        <p:txBody>
          <a:bodyPr wrap="square">
            <a:spAutoFit/>
          </a:bodyPr>
          <a:lstStyle/>
          <a:p>
            <a:pPr marL="285750" indent="-285750">
              <a:buFont typeface="Wingdings" panose="05000000000000000000" pitchFamily="2" charset="2"/>
              <a:buChar char="Ø"/>
            </a:pPr>
            <a:r>
              <a:rPr lang="zh-CN" altLang="en-US" sz="1600" b="1">
                <a:solidFill>
                  <a:srgbClr val="2E2E2E"/>
                </a:solidFill>
                <a:latin typeface="+mn-ea"/>
              </a:rPr>
              <a:t>核心基因</a:t>
            </a:r>
            <a:r>
              <a:rPr lang="zh-CN" altLang="en-US" sz="1600">
                <a:solidFill>
                  <a:srgbClr val="2E2E2E"/>
                </a:solidFill>
                <a:latin typeface="+mn-ea"/>
              </a:rPr>
              <a:t>（</a:t>
            </a:r>
            <a:r>
              <a:rPr lang="en-US" altLang="zh-CN" sz="1600">
                <a:solidFill>
                  <a:srgbClr val="2E2E2E"/>
                </a:solidFill>
                <a:latin typeface="+mn-ea"/>
              </a:rPr>
              <a:t>Core genes </a:t>
            </a:r>
            <a:r>
              <a:rPr lang="zh-CN" altLang="en-US" sz="1600">
                <a:solidFill>
                  <a:srgbClr val="2E2E2E"/>
                </a:solidFill>
                <a:latin typeface="+mn-ea"/>
              </a:rPr>
              <a:t>）</a:t>
            </a:r>
            <a:r>
              <a:rPr lang="en-US" altLang="zh-CN" sz="1600">
                <a:solidFill>
                  <a:srgbClr val="2E2E2E"/>
                </a:solidFill>
                <a:latin typeface="+mn-ea"/>
              </a:rPr>
              <a:t>:</a:t>
            </a:r>
            <a:r>
              <a:rPr lang="zh-CN" altLang="en-US" sz="1600">
                <a:solidFill>
                  <a:srgbClr val="2E2E2E"/>
                </a:solidFill>
                <a:latin typeface="+mn-ea"/>
              </a:rPr>
              <a:t>主要为信息基因和管家基因，其功能主要为生命活动必需的代谢和功能</a:t>
            </a:r>
            <a:endParaRPr lang="en-US" altLang="zh-CN" sz="1600">
              <a:solidFill>
                <a:srgbClr val="2E2E2E"/>
              </a:solidFill>
              <a:latin typeface="+mn-ea"/>
            </a:endParaRPr>
          </a:p>
          <a:p>
            <a:pPr marL="285750" indent="-285750">
              <a:buFont typeface="Wingdings" panose="05000000000000000000" pitchFamily="2" charset="2"/>
              <a:buChar char="Ø"/>
            </a:pPr>
            <a:endParaRPr lang="en-US" altLang="zh-CN" sz="1600">
              <a:solidFill>
                <a:srgbClr val="2E2E2E"/>
              </a:solidFill>
              <a:latin typeface="+mn-ea"/>
            </a:endParaRPr>
          </a:p>
          <a:p>
            <a:pPr marL="342900" indent="-342900">
              <a:buFont typeface="Wingdings" panose="05000000000000000000" pitchFamily="2" charset="2"/>
              <a:buChar char="Ø"/>
            </a:pPr>
            <a:r>
              <a:rPr lang="zh-CN" altLang="en-US" sz="1600" b="1">
                <a:solidFill>
                  <a:srgbClr val="2E2E2E"/>
                </a:solidFill>
                <a:latin typeface="+mn-ea"/>
              </a:rPr>
              <a:t>非必须基因</a:t>
            </a:r>
            <a:r>
              <a:rPr lang="zh-CN" altLang="en-US" sz="1600">
                <a:solidFill>
                  <a:srgbClr val="2E2E2E"/>
                </a:solidFill>
                <a:latin typeface="+mn-ea"/>
              </a:rPr>
              <a:t>（ </a:t>
            </a:r>
            <a:r>
              <a:rPr lang="en-US" altLang="zh-CN" sz="1600">
                <a:solidFill>
                  <a:srgbClr val="171717"/>
                </a:solidFill>
                <a:latin typeface="+mn-ea"/>
              </a:rPr>
              <a:t>accessory </a:t>
            </a:r>
            <a:r>
              <a:rPr lang="en-US" altLang="zh-CN" sz="1600">
                <a:solidFill>
                  <a:srgbClr val="2E2E2E"/>
                </a:solidFill>
                <a:latin typeface="+mn-ea"/>
              </a:rPr>
              <a:t>genes ) :</a:t>
            </a:r>
            <a:r>
              <a:rPr lang="zh-CN" altLang="en-US" sz="1600">
                <a:solidFill>
                  <a:srgbClr val="2E2E2E"/>
                </a:solidFill>
                <a:latin typeface="+mn-ea"/>
              </a:rPr>
              <a:t>与菌株特定的生存环境相关，影响菌株的毒力、抗生素抗性、血清型、抗逆性等特征。</a:t>
            </a:r>
            <a:endParaRPr lang="en-US" altLang="zh-CN" sz="1600">
              <a:solidFill>
                <a:srgbClr val="2E2E2E"/>
              </a:solidFill>
              <a:latin typeface="+mn-ea"/>
            </a:endParaRPr>
          </a:p>
          <a:p>
            <a:endParaRPr lang="en-US" altLang="zh-CN" sz="1600">
              <a:solidFill>
                <a:srgbClr val="2E2E2E"/>
              </a:solidFill>
              <a:latin typeface="+mn-ea"/>
            </a:endParaRPr>
          </a:p>
          <a:p>
            <a:pPr marL="342900" indent="-342900">
              <a:buFont typeface="Wingdings" panose="05000000000000000000" pitchFamily="2" charset="2"/>
              <a:buChar char="Ø"/>
            </a:pPr>
            <a:r>
              <a:rPr lang="zh-CN" altLang="en-US" sz="1600" b="1">
                <a:solidFill>
                  <a:srgbClr val="2E2E2E"/>
                </a:solidFill>
                <a:latin typeface="+mn-ea"/>
              </a:rPr>
              <a:t>特异性基因</a:t>
            </a:r>
            <a:r>
              <a:rPr lang="zh-CN" altLang="en-US" sz="1600">
                <a:solidFill>
                  <a:srgbClr val="2E2E2E"/>
                </a:solidFill>
                <a:latin typeface="+mn-ea"/>
              </a:rPr>
              <a:t>（ </a:t>
            </a:r>
            <a:r>
              <a:rPr lang="en-US" altLang="zh-CN" sz="1600">
                <a:solidFill>
                  <a:srgbClr val="2E2E2E"/>
                </a:solidFill>
                <a:latin typeface="+mn-ea"/>
              </a:rPr>
              <a:t>Strain spec</a:t>
            </a:r>
            <a:r>
              <a:rPr lang="en-US" altLang="zh-CN" sz="1600">
                <a:solidFill>
                  <a:srgbClr val="020202"/>
                </a:solidFill>
                <a:latin typeface="+mn-ea"/>
              </a:rPr>
              <a:t>i</a:t>
            </a:r>
            <a:r>
              <a:rPr lang="en-US" altLang="zh-CN" sz="1600">
                <a:solidFill>
                  <a:srgbClr val="2E2E2E"/>
                </a:solidFill>
                <a:latin typeface="+mn-ea"/>
              </a:rPr>
              <a:t>a</a:t>
            </a:r>
            <a:r>
              <a:rPr lang="en-US" altLang="zh-CN" sz="1600">
                <a:solidFill>
                  <a:srgbClr val="020202"/>
                </a:solidFill>
                <a:latin typeface="+mn-ea"/>
              </a:rPr>
              <a:t>l </a:t>
            </a:r>
            <a:r>
              <a:rPr lang="en-US" altLang="zh-CN" sz="1600">
                <a:solidFill>
                  <a:srgbClr val="2E2E2E"/>
                </a:solidFill>
                <a:latin typeface="+mn-ea"/>
              </a:rPr>
              <a:t>genes):</a:t>
            </a:r>
            <a:r>
              <a:rPr lang="zh-CN" altLang="en-US" sz="1600">
                <a:solidFill>
                  <a:srgbClr val="2E2E2E"/>
                </a:solidFill>
                <a:latin typeface="+mn-ea"/>
              </a:rPr>
              <a:t>主要是由菌株横向基因转移或基因缺失引起。</a:t>
            </a:r>
            <a:endParaRPr lang="zh-CN" altLang="en-US" sz="1600">
              <a:latin typeface="+mn-ea"/>
            </a:endParaRPr>
          </a:p>
        </p:txBody>
      </p:sp>
      <p:sp>
        <p:nvSpPr>
          <p:cNvPr id="340" name="矩形 339">
            <a:extLst>
              <a:ext uri="{FF2B5EF4-FFF2-40B4-BE49-F238E27FC236}">
                <a16:creationId xmlns:a16="http://schemas.microsoft.com/office/drawing/2014/main" id="{8EB16AA8-D68D-40EB-B49E-49DD1C6C9F57}"/>
              </a:ext>
            </a:extLst>
          </p:cNvPr>
          <p:cNvSpPr/>
          <p:nvPr/>
        </p:nvSpPr>
        <p:spPr>
          <a:xfrm>
            <a:off x="556727" y="4373281"/>
            <a:ext cx="6096000" cy="830997"/>
          </a:xfrm>
          <a:prstGeom prst="rect">
            <a:avLst/>
          </a:prstGeom>
        </p:spPr>
        <p:txBody>
          <a:bodyPr>
            <a:spAutoFit/>
          </a:bodyPr>
          <a:lstStyle/>
          <a:p>
            <a:r>
              <a:rPr lang="zh-CN" altLang="en-US" sz="1600" b="1"/>
              <a:t>增长趋势划分</a:t>
            </a:r>
            <a:endParaRPr lang="en-US" altLang="zh-CN" sz="1600" b="1"/>
          </a:p>
          <a:p>
            <a:r>
              <a:rPr lang="en-US" altLang="zh-CN" sz="1600"/>
              <a:t>	</a:t>
            </a:r>
            <a:r>
              <a:rPr lang="zh-CN" altLang="en-US" sz="1600"/>
              <a:t>开放型泛基因组（</a:t>
            </a:r>
            <a:r>
              <a:rPr lang="en-US" altLang="zh-CN" sz="1600"/>
              <a:t>Open pan-genome</a:t>
            </a:r>
            <a:r>
              <a:rPr lang="zh-CN" altLang="en-US" sz="1600"/>
              <a:t>）</a:t>
            </a:r>
            <a:endParaRPr lang="en-US" altLang="zh-CN" sz="1600"/>
          </a:p>
          <a:p>
            <a:r>
              <a:rPr lang="en-US" altLang="zh-CN" sz="1600"/>
              <a:t>	</a:t>
            </a:r>
            <a:r>
              <a:rPr lang="zh-CN" altLang="en-US" sz="1600"/>
              <a:t>封闭型泛基因组（</a:t>
            </a:r>
            <a:r>
              <a:rPr lang="en-US" altLang="zh-CN" sz="1600"/>
              <a:t>Closed pan-genome</a:t>
            </a:r>
            <a:r>
              <a:rPr lang="zh-CN" altLang="en-US" sz="1600"/>
              <a:t>）</a:t>
            </a:r>
          </a:p>
        </p:txBody>
      </p:sp>
      <p:sp>
        <p:nvSpPr>
          <p:cNvPr id="341" name="矩形 340">
            <a:extLst>
              <a:ext uri="{FF2B5EF4-FFF2-40B4-BE49-F238E27FC236}">
                <a16:creationId xmlns:a16="http://schemas.microsoft.com/office/drawing/2014/main" id="{81D603E5-4B35-4273-BB5E-A893EDDE6917}"/>
              </a:ext>
            </a:extLst>
          </p:cNvPr>
          <p:cNvSpPr/>
          <p:nvPr/>
        </p:nvSpPr>
        <p:spPr>
          <a:xfrm>
            <a:off x="553998" y="5634260"/>
            <a:ext cx="11062614" cy="646331"/>
          </a:xfrm>
          <a:prstGeom prst="rect">
            <a:avLst/>
          </a:prstGeom>
        </p:spPr>
        <p:txBody>
          <a:bodyPr wrap="square">
            <a:spAutoFit/>
          </a:bodyPr>
          <a:lstStyle/>
          <a:p>
            <a:r>
              <a:rPr lang="zh-CN" altLang="en-US" b="1">
                <a:solidFill>
                  <a:srgbClr val="FF0000"/>
                </a:solidFill>
              </a:rPr>
              <a:t>泛基因组优势</a:t>
            </a:r>
            <a:r>
              <a:rPr lang="zh-CN" altLang="en-US">
                <a:solidFill>
                  <a:srgbClr val="FF0000"/>
                </a:solidFill>
              </a:rPr>
              <a:t> ：</a:t>
            </a:r>
            <a:r>
              <a:rPr lang="zh-CN" altLang="en-US"/>
              <a:t>能最大程度的阐释某个物种的遗传特征，以及菌株间的差异和多样性，能够在多个角度进行分析，是比较基因组学分析的高级版本。</a:t>
            </a:r>
          </a:p>
        </p:txBody>
      </p:sp>
    </p:spTree>
    <p:extLst>
      <p:ext uri="{BB962C8B-B14F-4D97-AF65-F5344CB8AC3E}">
        <p14:creationId xmlns:p14="http://schemas.microsoft.com/office/powerpoint/2010/main" val="1558356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4256814"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微生物基因组学，比较基因组学</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BE16F6DF-461F-4A41-A4DE-24A64315D16A}"/>
              </a:ext>
            </a:extLst>
          </p:cNvPr>
          <p:cNvSpPr/>
          <p:nvPr/>
        </p:nvSpPr>
        <p:spPr>
          <a:xfrm>
            <a:off x="-1" y="854408"/>
            <a:ext cx="4815841"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比较基因组学</a:t>
            </a:r>
            <a:endParaRPr lang="en-US" altLang="zh-CN" sz="2400" b="1">
              <a:solidFill>
                <a:srgbClr val="36609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472CE00-B821-4E35-93CB-420FC49AE6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
        <p:nvSpPr>
          <p:cNvPr id="6" name="矩形 5">
            <a:extLst>
              <a:ext uri="{FF2B5EF4-FFF2-40B4-BE49-F238E27FC236}">
                <a16:creationId xmlns:a16="http://schemas.microsoft.com/office/drawing/2014/main" id="{B93ADADF-1780-4CA8-88CD-3245A8E40968}"/>
              </a:ext>
            </a:extLst>
          </p:cNvPr>
          <p:cNvSpPr/>
          <p:nvPr/>
        </p:nvSpPr>
        <p:spPr>
          <a:xfrm>
            <a:off x="0" y="1361275"/>
            <a:ext cx="2031325" cy="369332"/>
          </a:xfrm>
          <a:prstGeom prst="rect">
            <a:avLst/>
          </a:prstGeom>
        </p:spPr>
        <p:txBody>
          <a:bodyPr wrap="none">
            <a:spAutoFit/>
          </a:bodyPr>
          <a:lstStyle/>
          <a:p>
            <a:r>
              <a:rPr lang="zh-CN" altLang="en-US"/>
              <a:t>泛基因组构建方法</a:t>
            </a:r>
          </a:p>
        </p:txBody>
      </p:sp>
      <p:sp>
        <p:nvSpPr>
          <p:cNvPr id="3" name="矩形 2">
            <a:extLst>
              <a:ext uri="{FF2B5EF4-FFF2-40B4-BE49-F238E27FC236}">
                <a16:creationId xmlns:a16="http://schemas.microsoft.com/office/drawing/2014/main" id="{A7E754D7-B981-4D2C-AB54-BB562C6B7257}"/>
              </a:ext>
            </a:extLst>
          </p:cNvPr>
          <p:cNvSpPr/>
          <p:nvPr/>
        </p:nvSpPr>
        <p:spPr>
          <a:xfrm>
            <a:off x="911433" y="2350056"/>
            <a:ext cx="9912078" cy="1477328"/>
          </a:xfrm>
          <a:prstGeom prst="rect">
            <a:avLst/>
          </a:prstGeom>
        </p:spPr>
        <p:txBody>
          <a:bodyPr wrap="square">
            <a:spAutoFit/>
          </a:bodyPr>
          <a:lstStyle/>
          <a:p>
            <a:pPr marL="285750" indent="-285750">
              <a:buFont typeface="Wingdings" panose="05000000000000000000" pitchFamily="2" charset="2"/>
              <a:buChar char="Ø"/>
            </a:pPr>
            <a:r>
              <a:rPr lang="zh-CN" altLang="en-US">
                <a:solidFill>
                  <a:srgbClr val="2E2E2E"/>
                </a:solidFill>
                <a:latin typeface="+mn-ea"/>
              </a:rPr>
              <a:t>同种菌株间基因或蛋白序列进行</a:t>
            </a:r>
            <a:r>
              <a:rPr lang="zh-CN" altLang="en-US">
                <a:solidFill>
                  <a:srgbClr val="FF0000"/>
                </a:solidFill>
                <a:latin typeface="+mn-ea"/>
              </a:rPr>
              <a:t>同源性比较</a:t>
            </a:r>
            <a:r>
              <a:rPr lang="zh-CN" altLang="en-US">
                <a:solidFill>
                  <a:srgbClr val="2E2E2E"/>
                </a:solidFill>
                <a:latin typeface="+mn-ea"/>
              </a:rPr>
              <a:t>，构建同源基因簇，进而构建泛基因组</a:t>
            </a:r>
            <a:endParaRPr lang="en-US" altLang="zh-CN">
              <a:solidFill>
                <a:srgbClr val="2E2E2E"/>
              </a:solidFill>
              <a:latin typeface="+mn-ea"/>
            </a:endParaRPr>
          </a:p>
          <a:p>
            <a:pPr marL="285750" indent="-285750">
              <a:buFont typeface="Wingdings" panose="05000000000000000000" pitchFamily="2" charset="2"/>
              <a:buChar char="Ø"/>
            </a:pPr>
            <a:endParaRPr lang="en-US" altLang="zh-CN">
              <a:solidFill>
                <a:srgbClr val="2E2E2E"/>
              </a:solidFill>
              <a:latin typeface="+mn-ea"/>
            </a:endParaRPr>
          </a:p>
          <a:p>
            <a:pPr marL="285750" indent="-285750">
              <a:buFont typeface="Wingdings" panose="05000000000000000000" pitchFamily="2" charset="2"/>
              <a:buChar char="Ø"/>
            </a:pPr>
            <a:r>
              <a:rPr lang="zh-CN" altLang="en-US">
                <a:solidFill>
                  <a:srgbClr val="2E2E2E"/>
                </a:solidFill>
                <a:latin typeface="+mn-ea"/>
              </a:rPr>
              <a:t>近几年文献中报道使用的泛基因组构建软件主要有：</a:t>
            </a:r>
            <a:r>
              <a:rPr lang="en-US" altLang="zh-CN">
                <a:solidFill>
                  <a:srgbClr val="2E2E2E"/>
                </a:solidFill>
                <a:latin typeface="+mn-ea"/>
              </a:rPr>
              <a:t>pgap-X</a:t>
            </a:r>
            <a:r>
              <a:rPr lang="en-US" altLang="zh-CN"/>
              <a:t>, </a:t>
            </a:r>
            <a:r>
              <a:rPr lang="en-US" altLang="zh-CN">
                <a:solidFill>
                  <a:srgbClr val="FF0000"/>
                </a:solidFill>
              </a:rPr>
              <a:t>BPGA</a:t>
            </a:r>
            <a:r>
              <a:rPr lang="en-US" altLang="zh-CN"/>
              <a:t>, </a:t>
            </a:r>
            <a:r>
              <a:rPr lang="en-US" altLang="zh-CN">
                <a:solidFill>
                  <a:srgbClr val="FF0000"/>
                </a:solidFill>
              </a:rPr>
              <a:t>Roary</a:t>
            </a:r>
            <a:r>
              <a:rPr lang="en-US" altLang="zh-CN"/>
              <a:t>, PanOCT, OrthoFinder and OrthoMCL,</a:t>
            </a:r>
            <a:r>
              <a:rPr lang="zh-CN" altLang="en-US"/>
              <a:t>从易用性，流程完备性来讲</a:t>
            </a:r>
            <a:r>
              <a:rPr lang="en-US" altLang="zh-CN">
                <a:solidFill>
                  <a:srgbClr val="FF0000"/>
                </a:solidFill>
              </a:rPr>
              <a:t>BPGA</a:t>
            </a:r>
            <a:r>
              <a:rPr lang="en-US" altLang="zh-CN"/>
              <a:t>, </a:t>
            </a:r>
            <a:r>
              <a:rPr lang="en-US" altLang="zh-CN">
                <a:solidFill>
                  <a:srgbClr val="FF0000"/>
                </a:solidFill>
              </a:rPr>
              <a:t>Roary</a:t>
            </a:r>
            <a:r>
              <a:rPr lang="zh-CN" altLang="en-US"/>
              <a:t>比较好的，引用分别是</a:t>
            </a:r>
            <a:r>
              <a:rPr lang="en-US" altLang="zh-CN"/>
              <a:t>241</a:t>
            </a:r>
            <a:r>
              <a:rPr lang="zh-CN" altLang="en-US"/>
              <a:t>次，</a:t>
            </a:r>
            <a:r>
              <a:rPr lang="en-US" altLang="zh-CN"/>
              <a:t>1345</a:t>
            </a:r>
            <a:r>
              <a:rPr lang="zh-CN" altLang="en-US"/>
              <a:t>次</a:t>
            </a:r>
            <a:endParaRPr lang="en-US" altLang="zh-CN">
              <a:latin typeface="+mn-ea"/>
            </a:endParaRPr>
          </a:p>
        </p:txBody>
      </p:sp>
      <p:grpSp>
        <p:nvGrpSpPr>
          <p:cNvPr id="10" name="组合 9">
            <a:extLst>
              <a:ext uri="{FF2B5EF4-FFF2-40B4-BE49-F238E27FC236}">
                <a16:creationId xmlns:a16="http://schemas.microsoft.com/office/drawing/2014/main" id="{BA9B4578-8B02-4EB8-9BDF-0A633CE174D8}"/>
              </a:ext>
            </a:extLst>
          </p:cNvPr>
          <p:cNvGrpSpPr/>
          <p:nvPr/>
        </p:nvGrpSpPr>
        <p:grpSpPr>
          <a:xfrm>
            <a:off x="772447" y="4651042"/>
            <a:ext cx="10460638" cy="1352550"/>
            <a:chOff x="633461" y="4031018"/>
            <a:chExt cx="10460638" cy="1352550"/>
          </a:xfrm>
        </p:grpSpPr>
        <p:pic>
          <p:nvPicPr>
            <p:cNvPr id="4" name="图片 3">
              <a:extLst>
                <a:ext uri="{FF2B5EF4-FFF2-40B4-BE49-F238E27FC236}">
                  <a16:creationId xmlns:a16="http://schemas.microsoft.com/office/drawing/2014/main" id="{1FA86A75-DE47-44CE-9F8F-AB7B72B5489D}"/>
                </a:ext>
              </a:extLst>
            </p:cNvPr>
            <p:cNvPicPr>
              <a:picLocks noChangeAspect="1"/>
            </p:cNvPicPr>
            <p:nvPr/>
          </p:nvPicPr>
          <p:blipFill rotWithShape="1">
            <a:blip r:embed="rId4"/>
            <a:srcRect r="4060"/>
            <a:stretch/>
          </p:blipFill>
          <p:spPr>
            <a:xfrm>
              <a:off x="5803059" y="4031018"/>
              <a:ext cx="5291040" cy="1352550"/>
            </a:xfrm>
            <a:prstGeom prst="rect">
              <a:avLst/>
            </a:prstGeom>
            <a:ln>
              <a:solidFill>
                <a:schemeClr val="tx1"/>
              </a:solidFill>
            </a:ln>
          </p:spPr>
        </p:pic>
        <p:pic>
          <p:nvPicPr>
            <p:cNvPr id="8" name="图片 7">
              <a:extLst>
                <a:ext uri="{FF2B5EF4-FFF2-40B4-BE49-F238E27FC236}">
                  <a16:creationId xmlns:a16="http://schemas.microsoft.com/office/drawing/2014/main" id="{0718BBA4-4CD9-4691-B862-E5F9CD39D89B}"/>
                </a:ext>
              </a:extLst>
            </p:cNvPr>
            <p:cNvPicPr>
              <a:picLocks noChangeAspect="1"/>
            </p:cNvPicPr>
            <p:nvPr/>
          </p:nvPicPr>
          <p:blipFill rotWithShape="1">
            <a:blip r:embed="rId5"/>
            <a:srcRect r="6320"/>
            <a:stretch/>
          </p:blipFill>
          <p:spPr>
            <a:xfrm>
              <a:off x="633461" y="4140556"/>
              <a:ext cx="5095025" cy="1133475"/>
            </a:xfrm>
            <a:prstGeom prst="rect">
              <a:avLst/>
            </a:prstGeom>
            <a:ln>
              <a:solidFill>
                <a:schemeClr val="tx1"/>
              </a:solidFill>
            </a:ln>
          </p:spPr>
        </p:pic>
      </p:grpSp>
      <p:pic>
        <p:nvPicPr>
          <p:cNvPr id="11" name="图片 10">
            <a:extLst>
              <a:ext uri="{FF2B5EF4-FFF2-40B4-BE49-F238E27FC236}">
                <a16:creationId xmlns:a16="http://schemas.microsoft.com/office/drawing/2014/main" id="{EB13F7B4-5E0F-4170-A7C0-5DE99E6437AF}"/>
              </a:ext>
            </a:extLst>
          </p:cNvPr>
          <p:cNvPicPr>
            <a:picLocks noChangeAspect="1"/>
          </p:cNvPicPr>
          <p:nvPr/>
        </p:nvPicPr>
        <p:blipFill>
          <a:blip r:embed="rId6"/>
          <a:stretch>
            <a:fillRect/>
          </a:stretch>
        </p:blipFill>
        <p:spPr>
          <a:xfrm>
            <a:off x="7968343" y="4947192"/>
            <a:ext cx="3988664" cy="1286666"/>
          </a:xfrm>
          <a:prstGeom prst="rect">
            <a:avLst/>
          </a:prstGeom>
          <a:ln>
            <a:solidFill>
              <a:schemeClr val="tx1"/>
            </a:solidFill>
          </a:ln>
        </p:spPr>
      </p:pic>
    </p:spTree>
    <p:extLst>
      <p:ext uri="{BB962C8B-B14F-4D97-AF65-F5344CB8AC3E}">
        <p14:creationId xmlns:p14="http://schemas.microsoft.com/office/powerpoint/2010/main" val="384150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存储序列</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2E62386-53C9-412D-89E4-40726765CAA6}"/>
              </a:ext>
            </a:extLst>
          </p:cNvPr>
          <p:cNvSpPr/>
          <p:nvPr/>
        </p:nvSpPr>
        <p:spPr>
          <a:xfrm>
            <a:off x="0" y="1361275"/>
            <a:ext cx="998376" cy="369332"/>
          </a:xfrm>
          <a:prstGeom prst="rect">
            <a:avLst/>
          </a:prstGeom>
        </p:spPr>
        <p:txBody>
          <a:bodyPr wrap="square">
            <a:spAutoFit/>
          </a:bodyPr>
          <a:lstStyle/>
          <a:p>
            <a:pPr algn="just"/>
            <a:r>
              <a:rPr lang="en-US" altLang="zh-CN" b="1" err="1">
                <a:solidFill>
                  <a:srgbClr val="333333"/>
                </a:solidFill>
                <a:latin typeface="微软雅黑" panose="020B0503020204020204" pitchFamily="34" charset="-122"/>
                <a:ea typeface="微软雅黑" panose="020B0503020204020204" pitchFamily="34" charset="-122"/>
              </a:rPr>
              <a:t>fasta</a:t>
            </a:r>
            <a:endParaRPr lang="en-US" altLang="zh-CN" b="1">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176744-800E-4227-B32D-0E05FAF39212}"/>
              </a:ext>
            </a:extLst>
          </p:cNvPr>
          <p:cNvSpPr/>
          <p:nvPr/>
        </p:nvSpPr>
        <p:spPr>
          <a:xfrm>
            <a:off x="91251" y="1806587"/>
            <a:ext cx="2622698" cy="369332"/>
          </a:xfrm>
          <a:prstGeom prst="rect">
            <a:avLst/>
          </a:prstGeom>
        </p:spPr>
        <p:txBody>
          <a:bodyPr wrap="square">
            <a:spAutoFit/>
          </a:bodyPr>
          <a:lstStyle/>
          <a:p>
            <a:pPr algn="just"/>
            <a:r>
              <a:rPr lang="zh-CN" altLang="en-US">
                <a:solidFill>
                  <a:srgbClr val="333333"/>
                </a:solidFill>
                <a:latin typeface="微软雅黑" panose="020B0503020204020204" pitchFamily="34" charset="-122"/>
                <a:ea typeface="微软雅黑" panose="020B0503020204020204" pitchFamily="34" charset="-122"/>
              </a:rPr>
              <a:t>细菌基因组</a:t>
            </a:r>
            <a:r>
              <a:rPr lang="en-US" altLang="zh-CN" err="1">
                <a:solidFill>
                  <a:srgbClr val="333333"/>
                </a:solidFill>
                <a:latin typeface="微软雅黑" panose="020B0503020204020204" pitchFamily="34" charset="-122"/>
                <a:ea typeface="微软雅黑" panose="020B0503020204020204" pitchFamily="34" charset="-122"/>
              </a:rPr>
              <a:t>fasta</a:t>
            </a:r>
            <a:r>
              <a:rPr lang="zh-CN" altLang="en-US">
                <a:solidFill>
                  <a:srgbClr val="333333"/>
                </a:solidFill>
                <a:latin typeface="微软雅黑" panose="020B0503020204020204" pitchFamily="34" charset="-122"/>
                <a:ea typeface="微软雅黑" panose="020B0503020204020204" pitchFamily="34" charset="-122"/>
              </a:rPr>
              <a:t>格式</a:t>
            </a:r>
            <a:endParaRPr lang="en-US" altLang="zh-CN">
              <a:solidFill>
                <a:srgbClr val="333333"/>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57DBA809-6868-4668-AAB1-1F707A7ADC98}"/>
              </a:ext>
            </a:extLst>
          </p:cNvPr>
          <p:cNvGrpSpPr/>
          <p:nvPr/>
        </p:nvGrpSpPr>
        <p:grpSpPr>
          <a:xfrm>
            <a:off x="2486025" y="2329389"/>
            <a:ext cx="7219950" cy="4119515"/>
            <a:chOff x="1273045" y="2329389"/>
            <a:chExt cx="7219950" cy="4119515"/>
          </a:xfrm>
        </p:grpSpPr>
        <p:pic>
          <p:nvPicPr>
            <p:cNvPr id="9" name="图片 8">
              <a:extLst>
                <a:ext uri="{FF2B5EF4-FFF2-40B4-BE49-F238E27FC236}">
                  <a16:creationId xmlns:a16="http://schemas.microsoft.com/office/drawing/2014/main" id="{24DBD1DF-219A-415E-9751-94B5642150D3}"/>
                </a:ext>
              </a:extLst>
            </p:cNvPr>
            <p:cNvPicPr>
              <a:picLocks noChangeAspect="1"/>
            </p:cNvPicPr>
            <p:nvPr/>
          </p:nvPicPr>
          <p:blipFill>
            <a:blip r:embed="rId7"/>
            <a:stretch>
              <a:fillRect/>
            </a:stretch>
          </p:blipFill>
          <p:spPr>
            <a:xfrm>
              <a:off x="1273045" y="2756710"/>
              <a:ext cx="7219950" cy="3295650"/>
            </a:xfrm>
            <a:prstGeom prst="rect">
              <a:avLst/>
            </a:prstGeom>
          </p:spPr>
        </p:pic>
        <p:sp>
          <p:nvSpPr>
            <p:cNvPr id="8" name="矩形 7">
              <a:extLst>
                <a:ext uri="{FF2B5EF4-FFF2-40B4-BE49-F238E27FC236}">
                  <a16:creationId xmlns:a16="http://schemas.microsoft.com/office/drawing/2014/main" id="{99D6A343-A20D-4BD1-9AC6-9C7A9A221AF4}"/>
                </a:ext>
              </a:extLst>
            </p:cNvPr>
            <p:cNvSpPr/>
            <p:nvPr/>
          </p:nvSpPr>
          <p:spPr>
            <a:xfrm>
              <a:off x="3608472" y="6141127"/>
              <a:ext cx="2549096" cy="307777"/>
            </a:xfrm>
            <a:prstGeom prst="rect">
              <a:avLst/>
            </a:prstGeom>
          </p:spPr>
          <p:txBody>
            <a:bodyPr wrap="none">
              <a:spAutoFit/>
            </a:bodyPr>
            <a:lstStyle/>
            <a:p>
              <a:r>
                <a:rPr lang="zh-CN" altLang="en-US" sz="1400">
                  <a:solidFill>
                    <a:srgbClr val="FF0000"/>
                  </a:solidFill>
                </a:rPr>
                <a:t>fasta_example_genomic.fna</a:t>
              </a:r>
            </a:p>
          </p:txBody>
        </p:sp>
        <p:sp>
          <p:nvSpPr>
            <p:cNvPr id="17" name="矩形: 圆角 16">
              <a:extLst>
                <a:ext uri="{FF2B5EF4-FFF2-40B4-BE49-F238E27FC236}">
                  <a16:creationId xmlns:a16="http://schemas.microsoft.com/office/drawing/2014/main" id="{077BDFF1-4FB4-44E1-9379-3362468140BF}"/>
                </a:ext>
              </a:extLst>
            </p:cNvPr>
            <p:cNvSpPr/>
            <p:nvPr/>
          </p:nvSpPr>
          <p:spPr>
            <a:xfrm>
              <a:off x="1452253" y="3813144"/>
              <a:ext cx="983797" cy="1499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1F43322-106B-468F-9C80-494C76EFD60D}"/>
                </a:ext>
              </a:extLst>
            </p:cNvPr>
            <p:cNvSpPr/>
            <p:nvPr/>
          </p:nvSpPr>
          <p:spPr>
            <a:xfrm>
              <a:off x="2503178" y="3813143"/>
              <a:ext cx="5056352" cy="1390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00E58D04-FD75-431C-918F-CCCAC00C8656}"/>
                </a:ext>
              </a:extLst>
            </p:cNvPr>
            <p:cNvCxnSpPr>
              <a:stCxn id="17" idx="0"/>
            </p:cNvCxnSpPr>
            <p:nvPr/>
          </p:nvCxnSpPr>
          <p:spPr>
            <a:xfrm flipV="1">
              <a:off x="1944152" y="2596203"/>
              <a:ext cx="273154" cy="1216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0FA3D5-841C-4EB3-9AA1-4ADF762639CE}"/>
                </a:ext>
              </a:extLst>
            </p:cNvPr>
            <p:cNvCxnSpPr>
              <a:cxnSpLocks/>
              <a:stCxn id="18" idx="0"/>
              <a:endCxn id="24" idx="2"/>
            </p:cNvCxnSpPr>
            <p:nvPr/>
          </p:nvCxnSpPr>
          <p:spPr>
            <a:xfrm flipV="1">
              <a:off x="5031354" y="2667943"/>
              <a:ext cx="1565553" cy="11452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120C391-DE07-4F59-8809-22F443A301F2}"/>
                </a:ext>
              </a:extLst>
            </p:cNvPr>
            <p:cNvSpPr/>
            <p:nvPr/>
          </p:nvSpPr>
          <p:spPr>
            <a:xfrm>
              <a:off x="1273045" y="2337903"/>
              <a:ext cx="3709141" cy="338554"/>
            </a:xfrm>
            <a:prstGeom prst="rect">
              <a:avLst/>
            </a:prstGeom>
          </p:spPr>
          <p:txBody>
            <a:bodyPr wrap="square">
              <a:spAutoFit/>
            </a:bodyPr>
            <a:lstStyle/>
            <a:p>
              <a:pPr algn="just"/>
              <a:r>
                <a:rPr lang="zh-CN" altLang="en-US" sz="1600">
                  <a:solidFill>
                    <a:srgbClr val="333333"/>
                  </a:solidFill>
                  <a:latin typeface="微软雅黑" panose="020B0503020204020204" pitchFamily="34" charset="-122"/>
                  <a:ea typeface="微软雅黑" panose="020B0503020204020204" pitchFamily="34" charset="-122"/>
                </a:rPr>
                <a:t>基因组的登录号（</a:t>
              </a:r>
              <a:r>
                <a:rPr lang="en-US" altLang="zh-CN" sz="1600">
                  <a:solidFill>
                    <a:srgbClr val="333333"/>
                  </a:solidFill>
                  <a:latin typeface="微软雅黑" panose="020B0503020204020204" pitchFamily="34" charset="-122"/>
                  <a:ea typeface="微软雅黑" panose="020B0503020204020204" pitchFamily="34" charset="-122"/>
                </a:rPr>
                <a:t>accession number</a:t>
              </a:r>
              <a:r>
                <a:rPr lang="zh-CN" altLang="en-US" sz="1600">
                  <a:solidFill>
                    <a:srgbClr val="333333"/>
                  </a:solidFill>
                  <a:latin typeface="微软雅黑" panose="020B0503020204020204" pitchFamily="34" charset="-122"/>
                  <a:ea typeface="微软雅黑" panose="020B0503020204020204" pitchFamily="34" charset="-122"/>
                </a:rPr>
                <a:t>）</a:t>
              </a:r>
              <a:endParaRPr lang="en-US" altLang="zh-CN" sz="1600">
                <a:solidFill>
                  <a:srgbClr val="333333"/>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3980D5C-6B6A-4CDC-9816-105927A0F838}"/>
                </a:ext>
              </a:extLst>
            </p:cNvPr>
            <p:cNvSpPr/>
            <p:nvPr/>
          </p:nvSpPr>
          <p:spPr>
            <a:xfrm>
              <a:off x="5645078" y="2329389"/>
              <a:ext cx="1903658" cy="338554"/>
            </a:xfrm>
            <a:prstGeom prst="rect">
              <a:avLst/>
            </a:prstGeom>
          </p:spPr>
          <p:txBody>
            <a:bodyPr wrap="square">
              <a:spAutoFit/>
            </a:bodyPr>
            <a:lstStyle/>
            <a:p>
              <a:pPr algn="just"/>
              <a:r>
                <a:rPr lang="zh-CN" altLang="en-US" sz="1600">
                  <a:solidFill>
                    <a:srgbClr val="333333"/>
                  </a:solidFill>
                  <a:latin typeface="微软雅黑" panose="020B0503020204020204" pitchFamily="34" charset="-122"/>
                  <a:ea typeface="微软雅黑" panose="020B0503020204020204" pitchFamily="34" charset="-122"/>
                </a:rPr>
                <a:t>基因组的描述信息</a:t>
              </a:r>
              <a:endParaRPr lang="en-US" altLang="zh-CN" sz="1600">
                <a:solidFill>
                  <a:srgbClr val="333333"/>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a16="http://schemas.microsoft.com/office/drawing/2014/main" id="{FAB1DE43-3526-46E9-AC34-E33F46B427B3}"/>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5" name="图片 24">
            <a:extLst>
              <a:ext uri="{FF2B5EF4-FFF2-40B4-BE49-F238E27FC236}">
                <a16:creationId xmlns:a16="http://schemas.microsoft.com/office/drawing/2014/main" id="{F1EC307B-CC8B-45C0-B9C6-009DD685885F}"/>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6" name="图片 25">
            <a:extLst>
              <a:ext uri="{FF2B5EF4-FFF2-40B4-BE49-F238E27FC236}">
                <a16:creationId xmlns:a16="http://schemas.microsoft.com/office/drawing/2014/main" id="{0CF9B469-C1EF-468F-8BEC-E1E4911BE730}"/>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7" name="图片 26">
            <a:extLst>
              <a:ext uri="{FF2B5EF4-FFF2-40B4-BE49-F238E27FC236}">
                <a16:creationId xmlns:a16="http://schemas.microsoft.com/office/drawing/2014/main" id="{E819BCB6-5603-45CF-BB3D-CD3AB2F09669}"/>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8" name="图片 27">
            <a:extLst>
              <a:ext uri="{FF2B5EF4-FFF2-40B4-BE49-F238E27FC236}">
                <a16:creationId xmlns:a16="http://schemas.microsoft.com/office/drawing/2014/main" id="{B593627E-24E8-4A19-BAC2-59E11F593668}"/>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466034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02DC7AA-A02F-4CD6-82B4-C3883A609BF5}"/>
              </a:ext>
            </a:extLst>
          </p:cNvPr>
          <p:cNvSpPr/>
          <p:nvPr/>
        </p:nvSpPr>
        <p:spPr>
          <a:xfrm>
            <a:off x="4735192" y="2705725"/>
            <a:ext cx="3570208" cy="1446550"/>
          </a:xfrm>
          <a:prstGeom prst="rect">
            <a:avLst/>
          </a:prstGeom>
        </p:spPr>
        <p:txBody>
          <a:bodyPr wrap="none">
            <a:spAutoFit/>
          </a:bodyPr>
          <a:lstStyle/>
          <a:p>
            <a:r>
              <a:rPr lang="zh-CN" altLang="en-US" sz="8800" b="1">
                <a:solidFill>
                  <a:srgbClr val="0A0A0A"/>
                </a:solidFill>
                <a:latin typeface="微软雅黑" panose="020B0503020204020204" pitchFamily="34" charset="-122"/>
                <a:ea typeface="微软雅黑" panose="020B0503020204020204" pitchFamily="34" charset="-122"/>
              </a:rPr>
              <a:t>谢谢！</a:t>
            </a:r>
            <a:endParaRPr lang="zh-CN" altLang="en-US" sz="8800"/>
          </a:p>
        </p:txBody>
      </p:sp>
    </p:spTree>
    <p:extLst>
      <p:ext uri="{BB962C8B-B14F-4D97-AF65-F5344CB8AC3E}">
        <p14:creationId xmlns:p14="http://schemas.microsoft.com/office/powerpoint/2010/main" val="24294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存储序列</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2E62386-53C9-412D-89E4-40726765CAA6}"/>
              </a:ext>
            </a:extLst>
          </p:cNvPr>
          <p:cNvSpPr/>
          <p:nvPr/>
        </p:nvSpPr>
        <p:spPr>
          <a:xfrm>
            <a:off x="0" y="1361275"/>
            <a:ext cx="12192000" cy="369332"/>
          </a:xfrm>
          <a:prstGeom prst="rect">
            <a:avLst/>
          </a:prstGeom>
        </p:spPr>
        <p:txBody>
          <a:bodyPr wrap="square">
            <a:spAutoFit/>
          </a:bodyPr>
          <a:lstStyle/>
          <a:p>
            <a:pPr algn="just"/>
            <a:r>
              <a:rPr lang="en-US" altLang="zh-CN" b="1" err="1">
                <a:solidFill>
                  <a:srgbClr val="333333"/>
                </a:solidFill>
                <a:latin typeface="微软雅黑" panose="020B0503020204020204" pitchFamily="34" charset="-122"/>
                <a:ea typeface="微软雅黑" panose="020B0503020204020204" pitchFamily="34" charset="-122"/>
              </a:rPr>
              <a:t>fasta</a:t>
            </a:r>
            <a:endParaRPr lang="en-US" altLang="zh-CN" b="1">
              <a:solidFill>
                <a:srgbClr val="333333"/>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176744-800E-4227-B32D-0E05FAF39212}"/>
              </a:ext>
            </a:extLst>
          </p:cNvPr>
          <p:cNvSpPr/>
          <p:nvPr/>
        </p:nvSpPr>
        <p:spPr>
          <a:xfrm>
            <a:off x="91251" y="1806587"/>
            <a:ext cx="2622698" cy="369332"/>
          </a:xfrm>
          <a:prstGeom prst="rect">
            <a:avLst/>
          </a:prstGeom>
        </p:spPr>
        <p:txBody>
          <a:bodyPr wrap="square">
            <a:spAutoFit/>
          </a:bodyPr>
          <a:lstStyle/>
          <a:p>
            <a:pPr algn="just"/>
            <a:r>
              <a:rPr lang="zh-CN" altLang="en-US">
                <a:solidFill>
                  <a:srgbClr val="333333"/>
                </a:solidFill>
                <a:latin typeface="微软雅黑" panose="020B0503020204020204" pitchFamily="34" charset="-122"/>
                <a:ea typeface="微软雅黑" panose="020B0503020204020204" pitchFamily="34" charset="-122"/>
              </a:rPr>
              <a:t>蛋白质的</a:t>
            </a:r>
            <a:r>
              <a:rPr lang="en-US" altLang="zh-CN" err="1">
                <a:solidFill>
                  <a:srgbClr val="333333"/>
                </a:solidFill>
                <a:latin typeface="微软雅黑" panose="020B0503020204020204" pitchFamily="34" charset="-122"/>
                <a:ea typeface="微软雅黑" panose="020B0503020204020204" pitchFamily="34" charset="-122"/>
              </a:rPr>
              <a:t>fasta</a:t>
            </a:r>
            <a:r>
              <a:rPr lang="zh-CN" altLang="en-US">
                <a:solidFill>
                  <a:srgbClr val="333333"/>
                </a:solidFill>
                <a:latin typeface="微软雅黑" panose="020B0503020204020204" pitchFamily="34" charset="-122"/>
                <a:ea typeface="微软雅黑" panose="020B0503020204020204" pitchFamily="34" charset="-122"/>
              </a:rPr>
              <a:t>格式</a:t>
            </a:r>
            <a:endParaRPr lang="en-US" altLang="zh-CN">
              <a:solidFill>
                <a:srgbClr val="333333"/>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7ED50218-157F-4FC1-A00B-1F9D2F82EE33}"/>
              </a:ext>
            </a:extLst>
          </p:cNvPr>
          <p:cNvGrpSpPr/>
          <p:nvPr/>
        </p:nvGrpSpPr>
        <p:grpSpPr>
          <a:xfrm>
            <a:off x="1246752" y="2355774"/>
            <a:ext cx="9698496" cy="4093130"/>
            <a:chOff x="1246752" y="2355774"/>
            <a:chExt cx="9698496" cy="4093130"/>
          </a:xfrm>
        </p:grpSpPr>
        <p:grpSp>
          <p:nvGrpSpPr>
            <p:cNvPr id="22" name="组合 21">
              <a:extLst>
                <a:ext uri="{FF2B5EF4-FFF2-40B4-BE49-F238E27FC236}">
                  <a16:creationId xmlns:a16="http://schemas.microsoft.com/office/drawing/2014/main" id="{2FC30CDA-93A2-4344-8796-98425AD561B3}"/>
                </a:ext>
              </a:extLst>
            </p:cNvPr>
            <p:cNvGrpSpPr/>
            <p:nvPr/>
          </p:nvGrpSpPr>
          <p:grpSpPr>
            <a:xfrm>
              <a:off x="1246752" y="2355774"/>
              <a:ext cx="9698496" cy="3517307"/>
              <a:chOff x="1619537" y="2355774"/>
              <a:chExt cx="9698496" cy="3517307"/>
            </a:xfrm>
          </p:grpSpPr>
          <p:pic>
            <p:nvPicPr>
              <p:cNvPr id="6" name="图片 5">
                <a:extLst>
                  <a:ext uri="{FF2B5EF4-FFF2-40B4-BE49-F238E27FC236}">
                    <a16:creationId xmlns:a16="http://schemas.microsoft.com/office/drawing/2014/main" id="{98476C06-6F86-44D9-88C3-D4F4AE0DD45F}"/>
                  </a:ext>
                </a:extLst>
              </p:cNvPr>
              <p:cNvPicPr>
                <a:picLocks noChangeAspect="1"/>
              </p:cNvPicPr>
              <p:nvPr/>
            </p:nvPicPr>
            <p:blipFill>
              <a:blip r:embed="rId7"/>
              <a:stretch>
                <a:fillRect/>
              </a:stretch>
            </p:blipFill>
            <p:spPr>
              <a:xfrm>
                <a:off x="1647735" y="3212738"/>
                <a:ext cx="9670298" cy="2660343"/>
              </a:xfrm>
              <a:prstGeom prst="rect">
                <a:avLst/>
              </a:prstGeom>
            </p:spPr>
          </p:pic>
          <p:sp>
            <p:nvSpPr>
              <p:cNvPr id="7" name="矩形: 圆角 6">
                <a:extLst>
                  <a:ext uri="{FF2B5EF4-FFF2-40B4-BE49-F238E27FC236}">
                    <a16:creationId xmlns:a16="http://schemas.microsoft.com/office/drawing/2014/main" id="{96E576E7-300A-4C2A-9742-A33BD5B6C065}"/>
                  </a:ext>
                </a:extLst>
              </p:cNvPr>
              <p:cNvSpPr/>
              <p:nvPr/>
            </p:nvSpPr>
            <p:spPr>
              <a:xfrm>
                <a:off x="1732795" y="3212737"/>
                <a:ext cx="1084833" cy="1365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0FAD785-5B50-4CBD-AC06-08445CB86B0B}"/>
                  </a:ext>
                </a:extLst>
              </p:cNvPr>
              <p:cNvSpPr/>
              <p:nvPr/>
            </p:nvSpPr>
            <p:spPr>
              <a:xfrm>
                <a:off x="2849527" y="3212738"/>
                <a:ext cx="2285999" cy="147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F4E8954E-C58F-4EF5-A9AE-66D4D948D5A8}"/>
                  </a:ext>
                </a:extLst>
              </p:cNvPr>
              <p:cNvSpPr/>
              <p:nvPr/>
            </p:nvSpPr>
            <p:spPr>
              <a:xfrm>
                <a:off x="5194318" y="3180838"/>
                <a:ext cx="3939049" cy="2268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6606A1F-556E-40FF-B1E1-D93C1E4935DD}"/>
                  </a:ext>
                </a:extLst>
              </p:cNvPr>
              <p:cNvCxnSpPr>
                <a:stCxn id="7" idx="0"/>
              </p:cNvCxnSpPr>
              <p:nvPr/>
            </p:nvCxnSpPr>
            <p:spPr>
              <a:xfrm flipV="1">
                <a:off x="2275212" y="2668772"/>
                <a:ext cx="127746" cy="5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1904C3C-CF27-446D-985A-E2FF06B12E60}"/>
                  </a:ext>
                </a:extLst>
              </p:cNvPr>
              <p:cNvCxnSpPr>
                <a:stCxn id="13" idx="0"/>
              </p:cNvCxnSpPr>
              <p:nvPr/>
            </p:nvCxnSpPr>
            <p:spPr>
              <a:xfrm flipV="1">
                <a:off x="3992527" y="2668772"/>
                <a:ext cx="281761" cy="54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77995CC-F769-4C98-B034-2134D49A2ABB}"/>
                  </a:ext>
                </a:extLst>
              </p:cNvPr>
              <p:cNvCxnSpPr>
                <a:stCxn id="14" idx="0"/>
              </p:cNvCxnSpPr>
              <p:nvPr/>
            </p:nvCxnSpPr>
            <p:spPr>
              <a:xfrm flipV="1">
                <a:off x="7163843" y="2668772"/>
                <a:ext cx="23766" cy="512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86EAC1B2-7492-454A-AFC2-53C998DDA3AD}"/>
                  </a:ext>
                </a:extLst>
              </p:cNvPr>
              <p:cNvSpPr/>
              <p:nvPr/>
            </p:nvSpPr>
            <p:spPr>
              <a:xfrm>
                <a:off x="1619537" y="2355774"/>
                <a:ext cx="1439096" cy="338554"/>
              </a:xfrm>
              <a:prstGeom prst="rect">
                <a:avLst/>
              </a:prstGeom>
            </p:spPr>
            <p:txBody>
              <a:bodyPr wrap="square">
                <a:spAutoFit/>
              </a:bodyPr>
              <a:lstStyle/>
              <a:p>
                <a:pPr algn="just"/>
                <a:r>
                  <a:rPr lang="zh-CN" altLang="en-US" sz="1600">
                    <a:solidFill>
                      <a:srgbClr val="333333"/>
                    </a:solidFill>
                    <a:latin typeface="微软雅黑" panose="020B0503020204020204" pitchFamily="34" charset="-122"/>
                    <a:ea typeface="微软雅黑" panose="020B0503020204020204" pitchFamily="34" charset="-122"/>
                  </a:rPr>
                  <a:t>蛋白质的</a:t>
                </a:r>
                <a:r>
                  <a:rPr lang="en-US" altLang="zh-CN" sz="1600">
                    <a:solidFill>
                      <a:srgbClr val="333333"/>
                    </a:solidFill>
                    <a:latin typeface="微软雅黑" panose="020B0503020204020204" pitchFamily="34" charset="-122"/>
                    <a:ea typeface="微软雅黑" panose="020B0503020204020204" pitchFamily="34" charset="-122"/>
                  </a:rPr>
                  <a:t>ID</a:t>
                </a:r>
              </a:p>
            </p:txBody>
          </p:sp>
          <p:sp>
            <p:nvSpPr>
              <p:cNvPr id="20" name="矩形 19">
                <a:extLst>
                  <a:ext uri="{FF2B5EF4-FFF2-40B4-BE49-F238E27FC236}">
                    <a16:creationId xmlns:a16="http://schemas.microsoft.com/office/drawing/2014/main" id="{092C2800-9068-45AB-A3C8-49C8ADDFB1EE}"/>
                  </a:ext>
                </a:extLst>
              </p:cNvPr>
              <p:cNvSpPr/>
              <p:nvPr/>
            </p:nvSpPr>
            <p:spPr>
              <a:xfrm>
                <a:off x="3517893" y="2389434"/>
                <a:ext cx="1859680" cy="338554"/>
              </a:xfrm>
              <a:prstGeom prst="rect">
                <a:avLst/>
              </a:prstGeom>
            </p:spPr>
            <p:txBody>
              <a:bodyPr wrap="square">
                <a:spAutoFit/>
              </a:bodyPr>
              <a:lstStyle/>
              <a:p>
                <a:pPr algn="just"/>
                <a:r>
                  <a:rPr lang="zh-CN" altLang="en-US" sz="1600">
                    <a:solidFill>
                      <a:srgbClr val="333333"/>
                    </a:solidFill>
                    <a:latin typeface="微软雅黑" panose="020B0503020204020204" pitchFamily="34" charset="-122"/>
                    <a:ea typeface="微软雅黑" panose="020B0503020204020204" pitchFamily="34" charset="-122"/>
                  </a:rPr>
                  <a:t>蛋白质的功能描述</a:t>
                </a:r>
                <a:endParaRPr lang="en-US" altLang="zh-CN" sz="160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B695E89-EEB7-498E-A163-DD0F0D3925FC}"/>
                  </a:ext>
                </a:extLst>
              </p:cNvPr>
              <p:cNvSpPr/>
              <p:nvPr/>
            </p:nvSpPr>
            <p:spPr>
              <a:xfrm>
                <a:off x="6234002" y="2389434"/>
                <a:ext cx="1859680" cy="338554"/>
              </a:xfrm>
              <a:prstGeom prst="rect">
                <a:avLst/>
              </a:prstGeom>
            </p:spPr>
            <p:txBody>
              <a:bodyPr wrap="square">
                <a:spAutoFit/>
              </a:bodyPr>
              <a:lstStyle/>
              <a:p>
                <a:pPr algn="just"/>
                <a:r>
                  <a:rPr lang="zh-CN" altLang="en-US" sz="1600">
                    <a:solidFill>
                      <a:srgbClr val="333333"/>
                    </a:solidFill>
                    <a:latin typeface="微软雅黑" panose="020B0503020204020204" pitchFamily="34" charset="-122"/>
                    <a:ea typeface="微软雅黑" panose="020B0503020204020204" pitchFamily="34" charset="-122"/>
                  </a:rPr>
                  <a:t>蛋白质的所属物种</a:t>
                </a:r>
                <a:endParaRPr lang="en-US" altLang="zh-CN" sz="1600">
                  <a:solidFill>
                    <a:srgbClr val="333333"/>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D1F30E6A-0D9F-4369-BE22-6D6ACB21A6C2}"/>
                </a:ext>
              </a:extLst>
            </p:cNvPr>
            <p:cNvSpPr/>
            <p:nvPr/>
          </p:nvSpPr>
          <p:spPr>
            <a:xfrm>
              <a:off x="4821452" y="6141127"/>
              <a:ext cx="2412007" cy="307777"/>
            </a:xfrm>
            <a:prstGeom prst="rect">
              <a:avLst/>
            </a:prstGeom>
          </p:spPr>
          <p:txBody>
            <a:bodyPr wrap="none">
              <a:spAutoFit/>
            </a:bodyPr>
            <a:lstStyle/>
            <a:p>
              <a:r>
                <a:rPr lang="en-US" altLang="zh-CN" sz="1400" err="1">
                  <a:solidFill>
                    <a:srgbClr val="FF0000"/>
                  </a:solidFill>
                </a:rPr>
                <a:t>fasta_example_protein.faa</a:t>
              </a:r>
              <a:endParaRPr lang="zh-CN" altLang="en-US" sz="1400">
                <a:solidFill>
                  <a:srgbClr val="FF0000"/>
                </a:solidFill>
              </a:endParaRPr>
            </a:p>
          </p:txBody>
        </p:sp>
      </p:grpSp>
      <p:pic>
        <p:nvPicPr>
          <p:cNvPr id="26" name="图片 25">
            <a:extLst>
              <a:ext uri="{FF2B5EF4-FFF2-40B4-BE49-F238E27FC236}">
                <a16:creationId xmlns:a16="http://schemas.microsoft.com/office/drawing/2014/main" id="{AD777281-1765-493D-AF91-BBFBC0189A1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7" name="图片 26">
            <a:extLst>
              <a:ext uri="{FF2B5EF4-FFF2-40B4-BE49-F238E27FC236}">
                <a16:creationId xmlns:a16="http://schemas.microsoft.com/office/drawing/2014/main" id="{4A565C40-ECE7-459B-8FFA-6BF55961AFD6}"/>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8" name="图片 27">
            <a:extLst>
              <a:ext uri="{FF2B5EF4-FFF2-40B4-BE49-F238E27FC236}">
                <a16:creationId xmlns:a16="http://schemas.microsoft.com/office/drawing/2014/main" id="{0C305724-8645-4819-AFE5-2E04C82DB7D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29" name="图片 28">
            <a:extLst>
              <a:ext uri="{FF2B5EF4-FFF2-40B4-BE49-F238E27FC236}">
                <a16:creationId xmlns:a16="http://schemas.microsoft.com/office/drawing/2014/main" id="{AA02EDB4-0D7F-4E6A-BFEF-8929663DB78F}"/>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30" name="图片 29">
            <a:extLst>
              <a:ext uri="{FF2B5EF4-FFF2-40B4-BE49-F238E27FC236}">
                <a16:creationId xmlns:a16="http://schemas.microsoft.com/office/drawing/2014/main" id="{00FB1DC7-1548-453D-A32C-9C3931ECD1DE}"/>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34592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285750" indent="-28575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存储序列</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05510BA-86E9-4B83-96B3-2E8D5964960B}"/>
              </a:ext>
            </a:extLst>
          </p:cNvPr>
          <p:cNvSpPr/>
          <p:nvPr/>
        </p:nvSpPr>
        <p:spPr>
          <a:xfrm>
            <a:off x="0" y="1361275"/>
            <a:ext cx="12192000" cy="2616101"/>
          </a:xfrm>
          <a:prstGeom prst="rect">
            <a:avLst/>
          </a:prstGeom>
        </p:spPr>
        <p:txBody>
          <a:bodyPr wrap="square">
            <a:spAutoFit/>
          </a:bodyPr>
          <a:lstStyle/>
          <a:p>
            <a:pPr algn="just"/>
            <a:r>
              <a:rPr lang="en-US" altLang="zh-CN" sz="2000" b="1" err="1">
                <a:solidFill>
                  <a:srgbClr val="333333"/>
                </a:solidFill>
                <a:latin typeface="+mn-ea"/>
              </a:rPr>
              <a:t>fastq</a:t>
            </a:r>
            <a:endParaRPr lang="zh-CN" altLang="en-US" sz="2000">
              <a:solidFill>
                <a:srgbClr val="333333"/>
              </a:solidFill>
              <a:latin typeface="+mn-ea"/>
            </a:endParaRPr>
          </a:p>
          <a:p>
            <a:pPr algn="just"/>
            <a:r>
              <a:rPr lang="zh-CN" altLang="en-US">
                <a:solidFill>
                  <a:srgbClr val="333333"/>
                </a:solidFill>
                <a:latin typeface="-apple-system-font"/>
              </a:rPr>
              <a:t>文本形式来存储序列信息的格式，后缀名通常为</a:t>
            </a:r>
            <a:r>
              <a:rPr lang="en-US" altLang="zh-CN" b="1">
                <a:solidFill>
                  <a:srgbClr val="FF0000"/>
                </a:solidFill>
                <a:latin typeface="-apple-system-font"/>
              </a:rPr>
              <a:t>.</a:t>
            </a:r>
            <a:r>
              <a:rPr lang="en-US" altLang="zh-CN" b="1" err="1">
                <a:solidFill>
                  <a:srgbClr val="FF0000"/>
                </a:solidFill>
                <a:latin typeface="-apple-system-font"/>
              </a:rPr>
              <a:t>fastq</a:t>
            </a:r>
            <a:r>
              <a:rPr lang="zh-CN" altLang="en-US">
                <a:solidFill>
                  <a:srgbClr val="333333"/>
                </a:solidFill>
                <a:latin typeface="-apple-system-font"/>
              </a:rPr>
              <a:t>或者</a:t>
            </a:r>
            <a:r>
              <a:rPr lang="en-US" altLang="zh-CN" b="1">
                <a:solidFill>
                  <a:srgbClr val="FF0000"/>
                </a:solidFill>
                <a:latin typeface="-apple-system-font"/>
              </a:rPr>
              <a:t>.</a:t>
            </a:r>
            <a:r>
              <a:rPr lang="en-US" altLang="zh-CN" b="1" err="1">
                <a:solidFill>
                  <a:srgbClr val="FF0000"/>
                </a:solidFill>
                <a:latin typeface="-apple-system-font"/>
              </a:rPr>
              <a:t>fq</a:t>
            </a:r>
            <a:r>
              <a:rPr lang="zh-CN" altLang="en-US">
                <a:solidFill>
                  <a:srgbClr val="333333"/>
                </a:solidFill>
                <a:latin typeface="-apple-system-font"/>
              </a:rPr>
              <a:t>，区别于</a:t>
            </a:r>
            <a:r>
              <a:rPr lang="en-US" altLang="zh-CN" err="1">
                <a:solidFill>
                  <a:srgbClr val="333333"/>
                </a:solidFill>
                <a:latin typeface="-apple-system-font"/>
              </a:rPr>
              <a:t>fasta</a:t>
            </a:r>
            <a:r>
              <a:rPr lang="zh-CN" altLang="en-US">
                <a:solidFill>
                  <a:srgbClr val="333333"/>
                </a:solidFill>
                <a:latin typeface="-apple-system-font"/>
              </a:rPr>
              <a:t>，它除了存储序列本身外还存储了序列中每个碱基所对应的</a:t>
            </a:r>
            <a:r>
              <a:rPr lang="zh-CN" altLang="en-US">
                <a:solidFill>
                  <a:srgbClr val="FF0000"/>
                </a:solidFill>
                <a:latin typeface="-apple-system-font"/>
              </a:rPr>
              <a:t>质量分数</a:t>
            </a:r>
            <a:r>
              <a:rPr lang="zh-CN" altLang="en-US">
                <a:solidFill>
                  <a:srgbClr val="333333"/>
                </a:solidFill>
                <a:latin typeface="-apple-system-font"/>
              </a:rPr>
              <a:t>，所以</a:t>
            </a:r>
            <a:r>
              <a:rPr lang="en-US" altLang="zh-CN" err="1">
                <a:solidFill>
                  <a:srgbClr val="333333"/>
                </a:solidFill>
                <a:latin typeface="-apple-system-font"/>
              </a:rPr>
              <a:t>fastq</a:t>
            </a:r>
            <a:r>
              <a:rPr lang="zh-CN" altLang="en-US">
                <a:solidFill>
                  <a:srgbClr val="333333"/>
                </a:solidFill>
                <a:latin typeface="-apple-system-font"/>
              </a:rPr>
              <a:t>格式通常用于高通量测试数据的存储，是</a:t>
            </a:r>
            <a:r>
              <a:rPr lang="zh-CN" altLang="en-US">
                <a:solidFill>
                  <a:srgbClr val="FF0000"/>
                </a:solidFill>
                <a:latin typeface="-apple-system-font"/>
              </a:rPr>
              <a:t>高通量测序的标准格式</a:t>
            </a:r>
            <a:r>
              <a:rPr lang="zh-CN" altLang="en-US">
                <a:solidFill>
                  <a:srgbClr val="333333"/>
                </a:solidFill>
                <a:latin typeface="-apple-system-font"/>
              </a:rPr>
              <a:t>。</a:t>
            </a:r>
            <a:endParaRPr lang="en-US" altLang="zh-CN">
              <a:solidFill>
                <a:srgbClr val="333333"/>
              </a:solidFill>
              <a:latin typeface="-apple-system-font"/>
            </a:endParaRPr>
          </a:p>
          <a:p>
            <a:pPr algn="just"/>
            <a:endParaRPr lang="zh-CN" altLang="en-US">
              <a:solidFill>
                <a:srgbClr val="333333"/>
              </a:solidFill>
              <a:latin typeface="-apple-system-font"/>
            </a:endParaRPr>
          </a:p>
          <a:p>
            <a:pPr algn="just"/>
            <a:r>
              <a:rPr lang="en-US" altLang="zh-CN" err="1">
                <a:solidFill>
                  <a:srgbClr val="333333"/>
                </a:solidFill>
                <a:latin typeface="-apple-system-font"/>
              </a:rPr>
              <a:t>fastq</a:t>
            </a:r>
            <a:r>
              <a:rPr lang="zh-CN" altLang="en-US">
                <a:solidFill>
                  <a:srgbClr val="333333"/>
                </a:solidFill>
                <a:latin typeface="-apple-system-font"/>
              </a:rPr>
              <a:t>格式文件中一个完整的单元分为四行，含义如下：</a:t>
            </a:r>
          </a:p>
          <a:p>
            <a:pPr algn="just"/>
            <a:r>
              <a:rPr lang="en-US" altLang="zh-CN">
                <a:solidFill>
                  <a:srgbClr val="333333"/>
                </a:solidFill>
                <a:latin typeface="-apple-system-font"/>
              </a:rPr>
              <a:t>	</a:t>
            </a:r>
            <a:r>
              <a:rPr lang="zh-CN" altLang="en-US">
                <a:solidFill>
                  <a:srgbClr val="333333"/>
                </a:solidFill>
                <a:latin typeface="-apple-system-font"/>
              </a:rPr>
              <a:t>第一行： 以</a:t>
            </a:r>
            <a:r>
              <a:rPr lang="en-US" altLang="zh-CN">
                <a:solidFill>
                  <a:srgbClr val="333333"/>
                </a:solidFill>
                <a:latin typeface="-apple-system-font"/>
              </a:rPr>
              <a:t>@</a:t>
            </a:r>
            <a:r>
              <a:rPr lang="zh-CN" altLang="en-US">
                <a:solidFill>
                  <a:srgbClr val="333333"/>
                </a:solidFill>
                <a:latin typeface="-apple-system-font"/>
              </a:rPr>
              <a:t>开头，内容同</a:t>
            </a:r>
            <a:r>
              <a:rPr lang="en-US" altLang="zh-CN" err="1">
                <a:solidFill>
                  <a:srgbClr val="333333"/>
                </a:solidFill>
                <a:latin typeface="-apple-system-font"/>
              </a:rPr>
              <a:t>fasta</a:t>
            </a:r>
            <a:r>
              <a:rPr lang="zh-CN" altLang="en-US">
                <a:solidFill>
                  <a:srgbClr val="333333"/>
                </a:solidFill>
                <a:latin typeface="-apple-system-font"/>
              </a:rPr>
              <a:t>的描述行类似</a:t>
            </a:r>
          </a:p>
          <a:p>
            <a:pPr algn="just"/>
            <a:r>
              <a:rPr lang="en-US" altLang="zh-CN">
                <a:solidFill>
                  <a:srgbClr val="333333"/>
                </a:solidFill>
                <a:latin typeface="-apple-system-font"/>
              </a:rPr>
              <a:t>	</a:t>
            </a:r>
            <a:r>
              <a:rPr lang="zh-CN" altLang="en-US">
                <a:solidFill>
                  <a:srgbClr val="333333"/>
                </a:solidFill>
                <a:latin typeface="-apple-system-font"/>
              </a:rPr>
              <a:t>第二行：具体的碱基序列</a:t>
            </a:r>
          </a:p>
          <a:p>
            <a:pPr algn="just"/>
            <a:r>
              <a:rPr lang="en-US" altLang="zh-CN">
                <a:solidFill>
                  <a:srgbClr val="333333"/>
                </a:solidFill>
                <a:latin typeface="-apple-system-font"/>
              </a:rPr>
              <a:t>	</a:t>
            </a:r>
            <a:r>
              <a:rPr lang="zh-CN" altLang="en-US">
                <a:solidFill>
                  <a:srgbClr val="333333"/>
                </a:solidFill>
                <a:latin typeface="-apple-system-font"/>
              </a:rPr>
              <a:t>第三行：以</a:t>
            </a:r>
            <a:r>
              <a:rPr lang="en-US" altLang="zh-CN">
                <a:solidFill>
                  <a:srgbClr val="333333"/>
                </a:solidFill>
                <a:latin typeface="-apple-system-font"/>
              </a:rPr>
              <a:t>+</a:t>
            </a:r>
            <a:r>
              <a:rPr lang="zh-CN" altLang="en-US">
                <a:solidFill>
                  <a:srgbClr val="333333"/>
                </a:solidFill>
                <a:latin typeface="-apple-system-font"/>
              </a:rPr>
              <a:t>开头，后面的内容可以和第一行类似，也什么都没有只留</a:t>
            </a:r>
            <a:r>
              <a:rPr lang="en-US" altLang="zh-CN">
                <a:solidFill>
                  <a:srgbClr val="333333"/>
                </a:solidFill>
                <a:latin typeface="-apple-system-font"/>
              </a:rPr>
              <a:t>+</a:t>
            </a:r>
          </a:p>
          <a:p>
            <a:pPr algn="just"/>
            <a:r>
              <a:rPr lang="en-US" altLang="zh-CN">
                <a:solidFill>
                  <a:srgbClr val="333333"/>
                </a:solidFill>
                <a:latin typeface="-apple-system-font"/>
              </a:rPr>
              <a:t>	</a:t>
            </a:r>
            <a:r>
              <a:rPr lang="zh-CN" altLang="en-US">
                <a:solidFill>
                  <a:srgbClr val="333333"/>
                </a:solidFill>
                <a:latin typeface="-apple-system-font"/>
              </a:rPr>
              <a:t>第四行：以</a:t>
            </a:r>
            <a:r>
              <a:rPr lang="en-US" altLang="zh-CN">
                <a:solidFill>
                  <a:srgbClr val="333333"/>
                </a:solidFill>
                <a:latin typeface="-apple-system-font"/>
              </a:rPr>
              <a:t>ASCII</a:t>
            </a:r>
            <a:r>
              <a:rPr lang="zh-CN" altLang="en-US">
                <a:solidFill>
                  <a:srgbClr val="333333"/>
                </a:solidFill>
                <a:latin typeface="-apple-system-font"/>
              </a:rPr>
              <a:t>字符集（分数）编码来表示对应碱基的测序质量 </a:t>
            </a:r>
            <a:r>
              <a:rPr lang="en-US" altLang="zh-CN">
                <a:solidFill>
                  <a:srgbClr val="333333"/>
                </a:solidFill>
                <a:latin typeface="-apple-system-font"/>
              </a:rPr>
              <a:t>(</a:t>
            </a:r>
            <a:r>
              <a:rPr lang="zh-CN" altLang="en-US">
                <a:solidFill>
                  <a:srgbClr val="FF0000"/>
                </a:solidFill>
                <a:latin typeface="-apple-system-font"/>
              </a:rPr>
              <a:t>后续软件读取判断碱基测序质量</a:t>
            </a:r>
            <a:r>
              <a:rPr lang="en-US" altLang="zh-CN">
                <a:solidFill>
                  <a:srgbClr val="333333"/>
                </a:solidFill>
                <a:latin typeface="-apple-system-font"/>
              </a:rPr>
              <a:t>)</a:t>
            </a:r>
            <a:endParaRPr lang="zh-CN" altLang="en-US">
              <a:solidFill>
                <a:srgbClr val="333333"/>
              </a:solidFill>
              <a:latin typeface="-apple-system-font"/>
            </a:endParaRPr>
          </a:p>
        </p:txBody>
      </p:sp>
      <p:pic>
        <p:nvPicPr>
          <p:cNvPr id="9" name="图片 8">
            <a:extLst>
              <a:ext uri="{FF2B5EF4-FFF2-40B4-BE49-F238E27FC236}">
                <a16:creationId xmlns:a16="http://schemas.microsoft.com/office/drawing/2014/main" id="{4E265EC9-745D-42E3-B529-2313CAF4D63A}"/>
              </a:ext>
            </a:extLst>
          </p:cNvPr>
          <p:cNvPicPr>
            <a:picLocks noChangeAspect="1"/>
          </p:cNvPicPr>
          <p:nvPr/>
        </p:nvPicPr>
        <p:blipFill rotWithShape="1">
          <a:blip r:embed="rId7"/>
          <a:srcRect b="19477"/>
          <a:stretch/>
        </p:blipFill>
        <p:spPr>
          <a:xfrm>
            <a:off x="2247900" y="4258340"/>
            <a:ext cx="7696200" cy="1472609"/>
          </a:xfrm>
          <a:prstGeom prst="rect">
            <a:avLst/>
          </a:prstGeom>
        </p:spPr>
      </p:pic>
      <p:sp>
        <p:nvSpPr>
          <p:cNvPr id="12" name="矩形 11">
            <a:extLst>
              <a:ext uri="{FF2B5EF4-FFF2-40B4-BE49-F238E27FC236}">
                <a16:creationId xmlns:a16="http://schemas.microsoft.com/office/drawing/2014/main" id="{C481F3C3-B104-4090-A115-DC96FCF93AC2}"/>
              </a:ext>
            </a:extLst>
          </p:cNvPr>
          <p:cNvSpPr/>
          <p:nvPr/>
        </p:nvSpPr>
        <p:spPr>
          <a:xfrm>
            <a:off x="5594420" y="6028752"/>
            <a:ext cx="1003160" cy="338554"/>
          </a:xfrm>
          <a:prstGeom prst="rect">
            <a:avLst/>
          </a:prstGeom>
        </p:spPr>
        <p:txBody>
          <a:bodyPr wrap="none">
            <a:spAutoFit/>
          </a:bodyPr>
          <a:lstStyle/>
          <a:p>
            <a:r>
              <a:rPr lang="en-US" altLang="zh-CN" sz="1600" err="1">
                <a:solidFill>
                  <a:srgbClr val="333333"/>
                </a:solidFill>
                <a:latin typeface="-apple-system-font"/>
              </a:rPr>
              <a:t>fastq</a:t>
            </a:r>
            <a:r>
              <a:rPr lang="zh-CN" altLang="en-US" sz="1600">
                <a:solidFill>
                  <a:srgbClr val="333333"/>
                </a:solidFill>
                <a:latin typeface="-apple-system-font"/>
              </a:rPr>
              <a:t>格式</a:t>
            </a:r>
            <a:endParaRPr lang="zh-CN" altLang="en-US" sz="1600"/>
          </a:p>
        </p:txBody>
      </p:sp>
      <p:pic>
        <p:nvPicPr>
          <p:cNvPr id="13" name="图片 12">
            <a:extLst>
              <a:ext uri="{FF2B5EF4-FFF2-40B4-BE49-F238E27FC236}">
                <a16:creationId xmlns:a16="http://schemas.microsoft.com/office/drawing/2014/main" id="{0815777E-D2FC-4A12-8037-D7B65D5DD7DA}"/>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4" name="图片 13">
            <a:extLst>
              <a:ext uri="{FF2B5EF4-FFF2-40B4-BE49-F238E27FC236}">
                <a16:creationId xmlns:a16="http://schemas.microsoft.com/office/drawing/2014/main" id="{3A7FE8D5-C613-480F-A3FE-BC91B68D6B2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5" name="图片 14">
            <a:extLst>
              <a:ext uri="{FF2B5EF4-FFF2-40B4-BE49-F238E27FC236}">
                <a16:creationId xmlns:a16="http://schemas.microsoft.com/office/drawing/2014/main" id="{BDBD3FED-FA27-4CCB-BF38-77A31CD7231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6" name="图片 15">
            <a:extLst>
              <a:ext uri="{FF2B5EF4-FFF2-40B4-BE49-F238E27FC236}">
                <a16:creationId xmlns:a16="http://schemas.microsoft.com/office/drawing/2014/main" id="{E89F3A51-4B22-43AF-BFE8-6707A8D6C723}"/>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7" name="图片 16">
            <a:extLst>
              <a:ext uri="{FF2B5EF4-FFF2-40B4-BE49-F238E27FC236}">
                <a16:creationId xmlns:a16="http://schemas.microsoft.com/office/drawing/2014/main" id="{F122A40F-465F-4FED-9F80-D5686FE6642B}"/>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678190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9508D89-15B1-4E65-A920-84EE61DFD29C}"/>
              </a:ext>
            </a:extLst>
          </p:cNvPr>
          <p:cNvSpPr txBox="1"/>
          <p:nvPr/>
        </p:nvSpPr>
        <p:spPr>
          <a:xfrm>
            <a:off x="91251" y="409096"/>
            <a:ext cx="3519696"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a:solidFill>
                  <a:schemeClr val="tx2"/>
                </a:solidFill>
                <a:cs typeface="+mn-ea"/>
                <a:sym typeface="+mn-lt"/>
              </a:rPr>
              <a:t>生物信息学常见数据格式</a:t>
            </a:r>
          </a:p>
        </p:txBody>
      </p:sp>
      <p:sp>
        <p:nvSpPr>
          <p:cNvPr id="5" name="矩形 4">
            <a:extLst>
              <a:ext uri="{FF2B5EF4-FFF2-40B4-BE49-F238E27FC236}">
                <a16:creationId xmlns:a16="http://schemas.microsoft.com/office/drawing/2014/main" id="{8FF2196B-2724-4CA3-B553-4579621D48FB}"/>
              </a:ext>
            </a:extLst>
          </p:cNvPr>
          <p:cNvSpPr/>
          <p:nvPr/>
        </p:nvSpPr>
        <p:spPr>
          <a:xfrm>
            <a:off x="91251" y="279919"/>
            <a:ext cx="11226782" cy="83975"/>
          </a:xfrm>
          <a:prstGeom prst="rect">
            <a:avLst/>
          </a:prstGeom>
          <a:gradFill flip="none" rotWithShape="1">
            <a:gsLst>
              <a:gs pos="0">
                <a:schemeClr val="accent1">
                  <a:lumMod val="60000"/>
                  <a:lumOff val="40000"/>
                </a:schemeClr>
              </a:gs>
              <a:gs pos="37000">
                <a:schemeClr val="accent1">
                  <a:lumMod val="45000"/>
                  <a:lumOff val="55000"/>
                </a:schemeClr>
              </a:gs>
              <a:gs pos="60000">
                <a:schemeClr val="accent1">
                  <a:lumMod val="20000"/>
                  <a:lumOff val="80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4D6E3C87-2FAD-4A8B-82E9-BE3FA87BA53A}"/>
              </a:ext>
            </a:extLst>
          </p:cNvPr>
          <p:cNvSpPr/>
          <p:nvPr/>
        </p:nvSpPr>
        <p:spPr>
          <a:xfrm>
            <a:off x="0" y="854408"/>
            <a:ext cx="3875314" cy="461665"/>
          </a:xfrm>
          <a:prstGeom prst="rect">
            <a:avLst/>
          </a:prstGeom>
        </p:spPr>
        <p:txBody>
          <a:bodyPr wrap="square">
            <a:spAutoFit/>
          </a:bodyPr>
          <a:lstStyle/>
          <a:p>
            <a:pPr marL="342900" indent="-342900" algn="just">
              <a:buFont typeface="Arial" panose="020B0604020202020204" pitchFamily="34" charset="0"/>
              <a:buChar char="•"/>
            </a:pPr>
            <a:r>
              <a:rPr lang="zh-CN" altLang="en-US" sz="2400" b="1">
                <a:solidFill>
                  <a:srgbClr val="366092"/>
                </a:solidFill>
                <a:latin typeface="微软雅黑" panose="020B0503020204020204" pitchFamily="34" charset="-122"/>
                <a:ea typeface="微软雅黑" panose="020B0503020204020204" pitchFamily="34" charset="-122"/>
              </a:rPr>
              <a:t>展示注释信息</a:t>
            </a:r>
            <a:endParaRPr lang="zh-CN" altLang="en-US" sz="2400">
              <a:solidFill>
                <a:srgbClr val="333333"/>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B6BAD78-FBF3-4B3F-AB4F-30EA069F9ADA}"/>
              </a:ext>
            </a:extLst>
          </p:cNvPr>
          <p:cNvSpPr/>
          <p:nvPr/>
        </p:nvSpPr>
        <p:spPr>
          <a:xfrm>
            <a:off x="0" y="1341302"/>
            <a:ext cx="1677575" cy="369332"/>
          </a:xfrm>
          <a:prstGeom prst="rect">
            <a:avLst/>
          </a:prstGeom>
        </p:spPr>
        <p:txBody>
          <a:bodyPr wrap="none">
            <a:spAutoFit/>
          </a:bodyPr>
          <a:lstStyle/>
          <a:p>
            <a:r>
              <a:rPr lang="en-US" altLang="zh-CN" b="1">
                <a:solidFill>
                  <a:srgbClr val="333333"/>
                </a:solidFill>
                <a:latin typeface="微软雅黑" panose="020B0503020204020204" pitchFamily="34" charset="-122"/>
                <a:ea typeface="微软雅黑" panose="020B0503020204020204" pitchFamily="34" charset="-122"/>
              </a:rPr>
              <a:t>Genbank</a:t>
            </a:r>
            <a:r>
              <a:rPr lang="zh-CN" altLang="en-US" b="1">
                <a:solidFill>
                  <a:srgbClr val="333333"/>
                </a:solidFill>
                <a:latin typeface="微软雅黑" panose="020B0503020204020204" pitchFamily="34" charset="-122"/>
                <a:ea typeface="微软雅黑" panose="020B0503020204020204" pitchFamily="34" charset="-122"/>
              </a:rPr>
              <a:t>格式</a:t>
            </a:r>
            <a:endParaRPr lang="zh-CN" altLang="en-US"/>
          </a:p>
        </p:txBody>
      </p:sp>
      <p:pic>
        <p:nvPicPr>
          <p:cNvPr id="10" name="图片 9">
            <a:extLst>
              <a:ext uri="{FF2B5EF4-FFF2-40B4-BE49-F238E27FC236}">
                <a16:creationId xmlns:a16="http://schemas.microsoft.com/office/drawing/2014/main" id="{D2F45716-3A1F-4094-8503-48567A114099}"/>
              </a:ext>
            </a:extLst>
          </p:cNvPr>
          <p:cNvPicPr>
            <a:picLocks noChangeAspect="1"/>
          </p:cNvPicPr>
          <p:nvPr/>
        </p:nvPicPr>
        <p:blipFill>
          <a:blip r:embed="rId7"/>
          <a:stretch>
            <a:fillRect/>
          </a:stretch>
        </p:blipFill>
        <p:spPr>
          <a:xfrm>
            <a:off x="5558281" y="1042110"/>
            <a:ext cx="5358280" cy="5389252"/>
          </a:xfrm>
          <a:prstGeom prst="rect">
            <a:avLst/>
          </a:prstGeom>
          <a:ln>
            <a:solidFill>
              <a:schemeClr val="tx1"/>
            </a:solidFill>
          </a:ln>
        </p:spPr>
      </p:pic>
      <p:sp>
        <p:nvSpPr>
          <p:cNvPr id="14" name="矩形 13">
            <a:extLst>
              <a:ext uri="{FF2B5EF4-FFF2-40B4-BE49-F238E27FC236}">
                <a16:creationId xmlns:a16="http://schemas.microsoft.com/office/drawing/2014/main" id="{D839A4DE-69F0-4476-9FC5-3534A99C193D}"/>
              </a:ext>
            </a:extLst>
          </p:cNvPr>
          <p:cNvSpPr/>
          <p:nvPr/>
        </p:nvSpPr>
        <p:spPr>
          <a:xfrm>
            <a:off x="7501322" y="6431362"/>
            <a:ext cx="1472198" cy="338554"/>
          </a:xfrm>
          <a:prstGeom prst="rect">
            <a:avLst/>
          </a:prstGeom>
        </p:spPr>
        <p:txBody>
          <a:bodyPr wrap="none">
            <a:spAutoFit/>
          </a:bodyPr>
          <a:lstStyle/>
          <a:p>
            <a:r>
              <a:rPr lang="en-US" altLang="zh-CN" sz="1600">
                <a:solidFill>
                  <a:srgbClr val="333333"/>
                </a:solidFill>
                <a:latin typeface="微软雅黑" panose="020B0503020204020204" pitchFamily="34" charset="-122"/>
                <a:ea typeface="微软雅黑" panose="020B0503020204020204" pitchFamily="34" charset="-122"/>
              </a:rPr>
              <a:t>Genbank</a:t>
            </a:r>
            <a:r>
              <a:rPr lang="zh-CN" altLang="en-US" sz="1600">
                <a:solidFill>
                  <a:srgbClr val="333333"/>
                </a:solidFill>
                <a:latin typeface="微软雅黑" panose="020B0503020204020204" pitchFamily="34" charset="-122"/>
                <a:ea typeface="微软雅黑" panose="020B0503020204020204" pitchFamily="34" charset="-122"/>
              </a:rPr>
              <a:t>格式</a:t>
            </a:r>
          </a:p>
        </p:txBody>
      </p:sp>
      <p:sp>
        <p:nvSpPr>
          <p:cNvPr id="15" name="矩形 14">
            <a:extLst>
              <a:ext uri="{FF2B5EF4-FFF2-40B4-BE49-F238E27FC236}">
                <a16:creationId xmlns:a16="http://schemas.microsoft.com/office/drawing/2014/main" id="{65E9AA02-8C81-4FFF-9C2E-318D6548DE1C}"/>
              </a:ext>
            </a:extLst>
          </p:cNvPr>
          <p:cNvSpPr/>
          <p:nvPr/>
        </p:nvSpPr>
        <p:spPr>
          <a:xfrm>
            <a:off x="38256" y="2437674"/>
            <a:ext cx="5107902" cy="2585323"/>
          </a:xfrm>
          <a:prstGeom prst="rect">
            <a:avLst/>
          </a:prstGeom>
        </p:spPr>
        <p:txBody>
          <a:bodyPr wrap="square">
            <a:spAutoFit/>
          </a:bodyPr>
          <a:lstStyle/>
          <a:p>
            <a:r>
              <a:rPr lang="en-US" altLang="zh-CN">
                <a:latin typeface="Microsoft YaHei" panose="020B0503020204020204" pitchFamily="34" charset="-122"/>
                <a:ea typeface="Microsoft YaHei" panose="020B0503020204020204" pitchFamily="34" charset="-122"/>
              </a:rPr>
              <a:t>GenBank</a:t>
            </a:r>
            <a:r>
              <a:rPr lang="zh-CN" altLang="en-US">
                <a:latin typeface="Microsoft YaHei" panose="020B0503020204020204" pitchFamily="34" charset="-122"/>
                <a:ea typeface="Microsoft YaHei" panose="020B0503020204020204" pitchFamily="34" charset="-122"/>
              </a:rPr>
              <a:t>是美国国立卫生研究院维护的基因序列数据库，汇集并注释了所有公开的核酸以及蛋白质序列。</a:t>
            </a:r>
            <a:r>
              <a:rPr lang="zh-CN" altLang="en-US">
                <a:solidFill>
                  <a:srgbClr val="0070C0"/>
                </a:solidFill>
              </a:rPr>
              <a:t>https://www.ncbi.nlm.nih.gov/genbank/</a:t>
            </a:r>
          </a:p>
          <a:p>
            <a:endParaRPr lang="en-US" altLang="zh-CN">
              <a:latin typeface="Microsoft YaHei" panose="020B0503020204020204" pitchFamily="34" charset="-122"/>
              <a:ea typeface="Microsoft YaHei" panose="020B0503020204020204" pitchFamily="34" charset="-122"/>
            </a:endParaRPr>
          </a:p>
          <a:p>
            <a:endParaRPr lang="en-US" altLang="zh-CN">
              <a:latin typeface="Microsoft YaHei" panose="020B0503020204020204" pitchFamily="34" charset="-122"/>
              <a:ea typeface="Microsoft YaHei" panose="020B0503020204020204" pitchFamily="34" charset="-122"/>
            </a:endParaRPr>
          </a:p>
          <a:p>
            <a:r>
              <a:rPr lang="zh-CN" altLang="en-US">
                <a:latin typeface="Microsoft YaHei" panose="020B0503020204020204" pitchFamily="34" charset="-122"/>
                <a:ea typeface="Microsoft YaHei" panose="020B0503020204020204" pitchFamily="34" charset="-122"/>
              </a:rPr>
              <a:t>每个记录代表了一个单独的、连续的、</a:t>
            </a:r>
            <a:r>
              <a:rPr lang="zh-CN" altLang="en-US">
                <a:solidFill>
                  <a:srgbClr val="FF0000"/>
                </a:solidFill>
                <a:latin typeface="Microsoft YaHei" panose="020B0503020204020204" pitchFamily="34" charset="-122"/>
                <a:ea typeface="Microsoft YaHei" panose="020B0503020204020204" pitchFamily="34" charset="-122"/>
              </a:rPr>
              <a:t>带有注释的</a:t>
            </a:r>
            <a:r>
              <a:rPr lang="en-US" altLang="zh-CN">
                <a:latin typeface="Microsoft YaHei" panose="020B0503020204020204" pitchFamily="34" charset="-122"/>
                <a:ea typeface="Microsoft YaHei" panose="020B0503020204020204" pitchFamily="34" charset="-122"/>
              </a:rPr>
              <a:t>DNA</a:t>
            </a:r>
            <a:r>
              <a:rPr lang="zh-CN" altLang="en-US">
                <a:latin typeface="Microsoft YaHei" panose="020B0503020204020204" pitchFamily="34" charset="-122"/>
                <a:ea typeface="Microsoft YaHei" panose="020B0503020204020204" pitchFamily="34" charset="-122"/>
              </a:rPr>
              <a:t>或</a:t>
            </a:r>
            <a:r>
              <a:rPr lang="en-US" altLang="zh-CN">
                <a:latin typeface="Microsoft YaHei" panose="020B0503020204020204" pitchFamily="34" charset="-122"/>
                <a:ea typeface="Microsoft YaHei" panose="020B0503020204020204" pitchFamily="34" charset="-122"/>
              </a:rPr>
              <a:t>RNA</a:t>
            </a:r>
            <a:r>
              <a:rPr lang="zh-CN" altLang="en-US">
                <a:latin typeface="Microsoft YaHei" panose="020B0503020204020204" pitchFamily="34" charset="-122"/>
                <a:ea typeface="Microsoft YaHei" panose="020B0503020204020204" pitchFamily="34" charset="-122"/>
              </a:rPr>
              <a:t>片段。</a:t>
            </a:r>
            <a:endParaRPr lang="en-US" altLang="zh-CN">
              <a:latin typeface="Microsoft YaHei" panose="020B0503020204020204" pitchFamily="34" charset="-122"/>
              <a:ea typeface="Microsoft YaHei" panose="020B0503020204020204" pitchFamily="34" charset="-122"/>
            </a:endParaRPr>
          </a:p>
          <a:p>
            <a:r>
              <a:rPr lang="zh-CN" altLang="en-US">
                <a:solidFill>
                  <a:srgbClr val="FF0000"/>
                </a:solidFill>
                <a:latin typeface="Microsoft YaHei" panose="020B0503020204020204" pitchFamily="34" charset="-122"/>
                <a:ea typeface="Microsoft YaHei" panose="020B0503020204020204" pitchFamily="34" charset="-122"/>
              </a:rPr>
              <a:t>便于人类阅读</a:t>
            </a:r>
            <a:endParaRPr lang="en-US" altLang="zh-CN">
              <a:solidFill>
                <a:srgbClr val="FF0000"/>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F19C1965-6BBB-4E02-A327-7A0861B2C92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3" name="图片 12">
            <a:extLst>
              <a:ext uri="{FF2B5EF4-FFF2-40B4-BE49-F238E27FC236}">
                <a16:creationId xmlns:a16="http://schemas.microsoft.com/office/drawing/2014/main" id="{0714FA9F-4338-4CAF-9CFD-48A1AAC685BD}"/>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6" name="图片 15">
            <a:extLst>
              <a:ext uri="{FF2B5EF4-FFF2-40B4-BE49-F238E27FC236}">
                <a16:creationId xmlns:a16="http://schemas.microsoft.com/office/drawing/2014/main" id="{66EA05C0-5214-4B23-86FE-0B221662A2F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7" name="图片 16">
            <a:extLst>
              <a:ext uri="{FF2B5EF4-FFF2-40B4-BE49-F238E27FC236}">
                <a16:creationId xmlns:a16="http://schemas.microsoft.com/office/drawing/2014/main" id="{7C338653-C3B7-4221-8895-D8911C92C0BD}"/>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pic>
        <p:nvPicPr>
          <p:cNvPr id="18" name="图片 17">
            <a:extLst>
              <a:ext uri="{FF2B5EF4-FFF2-40B4-BE49-F238E27FC236}">
                <a16:creationId xmlns:a16="http://schemas.microsoft.com/office/drawing/2014/main" id="{4CB7B6F4-9D88-41A5-9CA9-34F98D1D323D}"/>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723751" y="15898"/>
            <a:ext cx="1435990" cy="490709"/>
          </a:xfrm>
          <a:prstGeom prst="rect">
            <a:avLst/>
          </a:prstGeom>
        </p:spPr>
      </p:pic>
    </p:spTree>
    <p:extLst>
      <p:ext uri="{BB962C8B-B14F-4D97-AF65-F5344CB8AC3E}">
        <p14:creationId xmlns:p14="http://schemas.microsoft.com/office/powerpoint/2010/main" val="1822735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2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3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4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5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6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7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4.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5.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6.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7.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8.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8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90.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91.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92.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ags/tag93.xml><?xml version="1.0" encoding="utf-8"?>
<p:tagLst xmlns:a="http://schemas.openxmlformats.org/drawingml/2006/main" xmlns:r="http://schemas.openxmlformats.org/officeDocument/2006/relationships" xmlns:p="http://schemas.openxmlformats.org/presentationml/2006/main">
  <p:tag name="ISLIDE.ADDREMOVEWATERMARK" val="56inporJb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i02mxn1">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7573</Words>
  <Application>Microsoft Office PowerPoint</Application>
  <PresentationFormat>宽屏</PresentationFormat>
  <Paragraphs>661</Paragraphs>
  <Slides>60</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-apple-system</vt:lpstr>
      <vt:lpstr>-apple-system-font</vt:lpstr>
      <vt:lpstr>Arial Unicode MS</vt:lpstr>
      <vt:lpstr>inherit</vt:lpstr>
      <vt:lpstr>Lato</vt:lpstr>
      <vt:lpstr>Menlo</vt:lpstr>
      <vt:lpstr>等线</vt:lpstr>
      <vt:lpstr>Microsoft YaHei</vt:lpstr>
      <vt:lpstr>Microsoft YaHei</vt:lpstr>
      <vt:lpstr>Arial</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志</dc:creator>
  <cp:lastModifiedBy>杨 志</cp:lastModifiedBy>
  <cp:revision>559</cp:revision>
  <dcterms:created xsi:type="dcterms:W3CDTF">2020-10-04T13:17:00Z</dcterms:created>
  <dcterms:modified xsi:type="dcterms:W3CDTF">2020-10-08T14:15:00Z</dcterms:modified>
</cp:coreProperties>
</file>